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44" r:id="rId4"/>
  </p:sldMasterIdLst>
  <p:notesMasterIdLst>
    <p:notesMasterId r:id="rId18"/>
  </p:notesMasterIdLst>
  <p:handoutMasterIdLst>
    <p:handoutMasterId r:id="rId19"/>
  </p:handoutMasterIdLst>
  <p:sldIdLst>
    <p:sldId id="257" r:id="rId5"/>
    <p:sldId id="268" r:id="rId6"/>
    <p:sldId id="274" r:id="rId7"/>
    <p:sldId id="275" r:id="rId8"/>
    <p:sldId id="276" r:id="rId9"/>
    <p:sldId id="277" r:id="rId10"/>
    <p:sldId id="269" r:id="rId11"/>
    <p:sldId id="270" r:id="rId12"/>
    <p:sldId id="272" r:id="rId13"/>
    <p:sldId id="279" r:id="rId14"/>
    <p:sldId id="271" r:id="rId15"/>
    <p:sldId id="273" r:id="rId16"/>
    <p:sldId id="278" r:id="rId1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B7"/>
    <a:srgbClr val="009999"/>
    <a:srgbClr val="394404"/>
    <a:srgbClr val="5F6F0F"/>
    <a:srgbClr val="718412"/>
    <a:srgbClr val="65741A"/>
    <a:srgbClr val="70811D"/>
    <a:srgbClr val="7B8D1F"/>
    <a:srgbClr val="839721"/>
    <a:srgbClr val="95A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90327" autoAdjust="0"/>
  </p:normalViewPr>
  <p:slideViewPr>
    <p:cSldViewPr>
      <p:cViewPr varScale="1">
        <p:scale>
          <a:sx n="74" d="100"/>
          <a:sy n="74" d="100"/>
        </p:scale>
        <p:origin x="1042" y="77"/>
      </p:cViewPr>
      <p:guideLst>
        <p:guide orient="horz" pos="2160"/>
        <p:guide pos="3839"/>
      </p:guideLst>
    </p:cSldViewPr>
  </p:slideViewPr>
  <p:notesTextViewPr>
    <p:cViewPr>
      <p:scale>
        <a:sx n="1" d="1"/>
        <a:sy n="1" d="1"/>
      </p:scale>
      <p:origin x="0" y="0"/>
    </p:cViewPr>
  </p:notesTextViewPr>
  <p:notesViewPr>
    <p:cSldViewPr showGuides="1">
      <p:cViewPr varScale="1">
        <p:scale>
          <a:sx n="100" d="100"/>
          <a:sy n="100" d="100"/>
        </p:scale>
        <p:origin x="280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1800" cy="457200"/>
          </a:xfrm>
          <a:prstGeom prst="rect">
            <a:avLst/>
          </a:prstGeom>
        </p:spPr>
        <p:txBody>
          <a:bodyPr vert="horz" lIns="91440" tIns="45720" rIns="91440" bIns="45720" rtlCol="1"/>
          <a:lstStyle>
            <a:lvl1pPr algn="r" rtl="1">
              <a:defRPr sz="1200"/>
            </a:lvl1pPr>
          </a:lstStyle>
          <a:p>
            <a:pPr rtl="1"/>
            <a:r>
              <a:rPr lang="he-IL">
                <a:latin typeface="Tahoma" panose="020B0604030504040204" pitchFamily="34" charset="0"/>
                <a:ea typeface="Tahoma" panose="020B0604030504040204" pitchFamily="34" charset="0"/>
                <a:cs typeface="Tahoma" panose="020B0604030504040204" pitchFamily="34" charset="0"/>
              </a:rPr>
              <a:t>בס"ד</a:t>
            </a:r>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a:off x="0" y="0"/>
            <a:ext cx="2973600" cy="457200"/>
          </a:xfrm>
          <a:prstGeom prst="rect">
            <a:avLst/>
          </a:prstGeom>
        </p:spPr>
        <p:txBody>
          <a:bodyPr vert="horz" lIns="91440" tIns="45720" rIns="91440" bIns="45720" rtlCol="1"/>
          <a:lstStyle>
            <a:lvl1pPr algn="r" rtl="1">
              <a:defRPr sz="1200"/>
            </a:lvl1pPr>
          </a:lstStyle>
          <a:p>
            <a:pPr algn="l" rtl="1"/>
            <a:fld id="{0BDDD32B-AB37-438A-ADA4-3443BF8306D1}" type="datetime8">
              <a:rPr lang="he-IL" smtClean="0">
                <a:latin typeface="Tahoma" panose="020B0604030504040204" pitchFamily="34" charset="0"/>
                <a:ea typeface="Tahoma" panose="020B0604030504040204" pitchFamily="34" charset="0"/>
                <a:cs typeface="Tahoma" panose="020B0604030504040204" pitchFamily="34" charset="0"/>
              </a:rPr>
              <a:pPr algn="l" rtl="1"/>
              <a:t>25 פברואר 23</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a:off x="3884400" y="8685213"/>
            <a:ext cx="2971800" cy="457200"/>
          </a:xfrm>
          <a:prstGeom prst="rect">
            <a:avLst/>
          </a:prstGeom>
        </p:spPr>
        <p:txBody>
          <a:bodyPr vert="horz" lIns="91440" tIns="45720" rIns="91440" bIns="45720" rtlCol="1" anchor="b"/>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a:off x="0" y="8685213"/>
            <a:ext cx="2973600" cy="457200"/>
          </a:xfrm>
          <a:prstGeom prst="rect">
            <a:avLst/>
          </a:prstGeom>
        </p:spPr>
        <p:txBody>
          <a:bodyPr vert="horz" lIns="91440" tIns="45720" rIns="91440" bIns="45720" rtlCol="1" anchor="b"/>
          <a:lstStyle>
            <a:lvl1pPr algn="r" rtl="1">
              <a:defRPr sz="1200"/>
            </a:lvl1pPr>
          </a:lstStyle>
          <a:p>
            <a:pPr algn="l" rtl="1"/>
            <a:fld id="{79429053-DC2A-4342-ADD4-2FD729D91E2C}" type="slidenum">
              <a:rPr lang="he-IL">
                <a:latin typeface="Tahoma" panose="020B0604030504040204" pitchFamily="34" charset="0"/>
                <a:ea typeface="Tahoma" panose="020B0604030504040204" pitchFamily="34" charset="0"/>
                <a:cs typeface="Tahoma" panose="020B0604030504040204" pitchFamily="34" charset="0"/>
              </a:rPr>
              <a:pPr algn="l" rtl="1"/>
              <a:t>‹#›</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1800" cy="457200"/>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r>
              <a:rPr lang="he-IL"/>
              <a:t>בס"ד</a:t>
            </a:r>
            <a:endParaRPr lang="he-IL" dirty="0"/>
          </a:p>
        </p:txBody>
      </p:sp>
      <p:sp>
        <p:nvSpPr>
          <p:cNvPr id="3" name="מציין מיקום של תאריך 2"/>
          <p:cNvSpPr>
            <a:spLocks noGrp="1"/>
          </p:cNvSpPr>
          <p:nvPr>
            <p:ph type="dt" idx="1"/>
          </p:nvPr>
        </p:nvSpPr>
        <p:spPr>
          <a:xfrm>
            <a:off x="0" y="0"/>
            <a:ext cx="2973600" cy="457200"/>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D36D18A6-F058-41A1-B5F6-5F38D058AE5A}" type="datetime8">
              <a:rPr lang="he-IL" smtClean="0"/>
              <a:pPr/>
              <a:t>25 פברואר 23</a:t>
            </a:fld>
            <a:endParaRPr lang="he-IL" dirty="0"/>
          </a:p>
        </p:txBody>
      </p:sp>
      <p:sp>
        <p:nvSpPr>
          <p:cNvPr id="4" name="מציין מיקום של תמונת שקופית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pPr rtl="1"/>
            <a:endParaRPr lang="he-IL"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a:off x="3884400" y="8685213"/>
            <a:ext cx="2971800" cy="457200"/>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7" name="מציין מיקום של מספר שקופית 6"/>
          <p:cNvSpPr>
            <a:spLocks noGrp="1"/>
          </p:cNvSpPr>
          <p:nvPr>
            <p:ph type="sldNum" sz="quarter" idx="5"/>
          </p:nvPr>
        </p:nvSpPr>
        <p:spPr>
          <a:xfrm>
            <a:off x="0" y="8685213"/>
            <a:ext cx="2973600" cy="457200"/>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3EBA5BD7-F043-4D1B-AA17-CD412FC534DE}" type="slidenum">
              <a:rPr lang="he-IL" smtClean="0"/>
              <a:pPr/>
              <a:t>‹#›</a:t>
            </a:fld>
            <a:endParaRPr lang="he-IL"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sldNum="0" ftr="0" dt="0"/>
  <p:notesStyle>
    <a:lvl1pPr marL="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218987"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82848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43797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47467" algn="r" defTabSz="1218987" rtl="1" eaLnBrk="1" latinLnBrk="0" hangingPunct="1">
      <a:defRPr sz="1600" kern="1200">
        <a:solidFill>
          <a:schemeClr val="tx1"/>
        </a:solidFill>
        <a:latin typeface="+mn-lt"/>
        <a:ea typeface="+mn-ea"/>
        <a:cs typeface="+mn-cs"/>
      </a:defRPr>
    </a:lvl6pPr>
    <a:lvl7pPr marL="3656960" algn="r" defTabSz="1218987" rtl="1" eaLnBrk="1" latinLnBrk="0" hangingPunct="1">
      <a:defRPr sz="1600" kern="1200">
        <a:solidFill>
          <a:schemeClr val="tx1"/>
        </a:solidFill>
        <a:latin typeface="+mn-lt"/>
        <a:ea typeface="+mn-ea"/>
        <a:cs typeface="+mn-cs"/>
      </a:defRPr>
    </a:lvl7pPr>
    <a:lvl8pPr marL="4266453" algn="r" defTabSz="1218987" rtl="1" eaLnBrk="1" latinLnBrk="0" hangingPunct="1">
      <a:defRPr sz="1600" kern="1200">
        <a:solidFill>
          <a:schemeClr val="tx1"/>
        </a:solidFill>
        <a:latin typeface="+mn-lt"/>
        <a:ea typeface="+mn-ea"/>
        <a:cs typeface="+mn-cs"/>
      </a:defRPr>
    </a:lvl8pPr>
    <a:lvl9pPr marL="4875947" algn="r" defTabSz="1218987" rtl="1"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עליונה 4">
            <a:extLst>
              <a:ext uri="{FF2B5EF4-FFF2-40B4-BE49-F238E27FC236}">
                <a16:creationId xmlns:a16="http://schemas.microsoft.com/office/drawing/2014/main" id="{87672594-1F08-68DF-6341-A4281C594470}"/>
              </a:ext>
            </a:extLst>
          </p:cNvPr>
          <p:cNvSpPr>
            <a:spLocks noGrp="1"/>
          </p:cNvSpPr>
          <p:nvPr>
            <p:ph type="hdr" sz="quarter"/>
          </p:nvPr>
        </p:nvSpPr>
        <p:spPr/>
        <p:txBody>
          <a:bodyPr/>
          <a:lstStyle/>
          <a:p>
            <a:r>
              <a:rPr lang="he-IL"/>
              <a:t>בס"ד</a:t>
            </a:r>
            <a:endParaRPr lang="he-IL" dirty="0"/>
          </a:p>
        </p:txBody>
      </p:sp>
    </p:spTree>
    <p:extLst>
      <p:ext uri="{BB962C8B-B14F-4D97-AF65-F5344CB8AC3E}">
        <p14:creationId xmlns:p14="http://schemas.microsoft.com/office/powerpoint/2010/main" val="347149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עליונה 4">
            <a:extLst>
              <a:ext uri="{FF2B5EF4-FFF2-40B4-BE49-F238E27FC236}">
                <a16:creationId xmlns:a16="http://schemas.microsoft.com/office/drawing/2014/main" id="{CE56DA29-9F6F-C4B9-0AD4-40016BDC19F7}"/>
              </a:ext>
            </a:extLst>
          </p:cNvPr>
          <p:cNvSpPr>
            <a:spLocks noGrp="1"/>
          </p:cNvSpPr>
          <p:nvPr>
            <p:ph type="hdr" sz="quarter"/>
          </p:nvPr>
        </p:nvSpPr>
        <p:spPr/>
        <p:txBody>
          <a:bodyPr/>
          <a:lstStyle/>
          <a:p>
            <a:r>
              <a:rPr lang="he-IL"/>
              <a:t>בס"ד</a:t>
            </a:r>
            <a:endParaRPr lang="he-IL" dirty="0"/>
          </a:p>
        </p:txBody>
      </p:sp>
    </p:spTree>
    <p:extLst>
      <p:ext uri="{BB962C8B-B14F-4D97-AF65-F5344CB8AC3E}">
        <p14:creationId xmlns:p14="http://schemas.microsoft.com/office/powerpoint/2010/main" val="343187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עליונה 4">
            <a:extLst>
              <a:ext uri="{FF2B5EF4-FFF2-40B4-BE49-F238E27FC236}">
                <a16:creationId xmlns:a16="http://schemas.microsoft.com/office/drawing/2014/main" id="{CE56DA29-9F6F-C4B9-0AD4-40016BDC19F7}"/>
              </a:ext>
            </a:extLst>
          </p:cNvPr>
          <p:cNvSpPr>
            <a:spLocks noGrp="1"/>
          </p:cNvSpPr>
          <p:nvPr>
            <p:ph type="hdr" sz="quarter"/>
          </p:nvPr>
        </p:nvSpPr>
        <p:spPr/>
        <p:txBody>
          <a:bodyPr/>
          <a:lstStyle/>
          <a:p>
            <a:r>
              <a:rPr lang="he-IL"/>
              <a:t>בס"ד</a:t>
            </a:r>
            <a:endParaRPr lang="he-IL" dirty="0"/>
          </a:p>
        </p:txBody>
      </p:sp>
    </p:spTree>
    <p:extLst>
      <p:ext uri="{BB962C8B-B14F-4D97-AF65-F5344CB8AC3E}">
        <p14:creationId xmlns:p14="http://schemas.microsoft.com/office/powerpoint/2010/main" val="2900994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1"/>
            <a:ext cx="23044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5936" y="1122363"/>
            <a:ext cx="8789286" cy="2387600"/>
          </a:xfrm>
        </p:spPr>
        <p:txBody>
          <a:bodyPr anchor="b">
            <a:normAutofit/>
          </a:bodyPr>
          <a:lstStyle>
            <a:lvl1pPr algn="l">
              <a:defRPr sz="4799"/>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875936" y="3602038"/>
            <a:ext cx="8789286" cy="1655762"/>
          </a:xfrm>
        </p:spPr>
        <p:txBody>
          <a:bodyPr>
            <a:normAutofit/>
          </a:bodyPr>
          <a:lstStyle>
            <a:lvl1pPr marL="0" indent="0" algn="l">
              <a:buNone/>
              <a:defRPr sz="1999" cap="all" baseline="0">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075668" y="5410202"/>
            <a:ext cx="2742486" cy="365125"/>
          </a:xfrm>
        </p:spPr>
        <p:txBody>
          <a:bodyPr/>
          <a:lstStyle/>
          <a:p>
            <a:fld id="{1651A07E-D02A-4CEE-9532-E711536F61CB}" type="datetime8">
              <a:rPr lang="he-IL" smtClean="0"/>
              <a:t>25 פברואר 23</a:t>
            </a:fld>
            <a:endParaRPr lang="he-IL" dirty="0"/>
          </a:p>
        </p:txBody>
      </p:sp>
      <p:sp>
        <p:nvSpPr>
          <p:cNvPr id="5" name="Footer Placeholder 4"/>
          <p:cNvSpPr>
            <a:spLocks noGrp="1"/>
          </p:cNvSpPr>
          <p:nvPr>
            <p:ph type="ftr" sz="quarter" idx="11"/>
          </p:nvPr>
        </p:nvSpPr>
        <p:spPr>
          <a:xfrm>
            <a:off x="1875936" y="5410202"/>
            <a:ext cx="5123551" cy="365125"/>
          </a:xfrm>
        </p:spPr>
        <p:txBody>
          <a:bodyPr/>
          <a:lstStyle/>
          <a:p>
            <a:endParaRPr lang="he-IL" noProof="0" dirty="0"/>
          </a:p>
        </p:txBody>
      </p:sp>
      <p:sp>
        <p:nvSpPr>
          <p:cNvPr id="6" name="Slide Number Placeholder 5"/>
          <p:cNvSpPr>
            <a:spLocks noGrp="1"/>
          </p:cNvSpPr>
          <p:nvPr>
            <p:ph type="sldNum" sz="quarter" idx="12"/>
          </p:nvPr>
        </p:nvSpPr>
        <p:spPr>
          <a:xfrm>
            <a:off x="9894334" y="5410200"/>
            <a:ext cx="770888" cy="365125"/>
          </a:xfrm>
        </p:spPr>
        <p:txBody>
          <a:bodyPr/>
          <a:lstStyle/>
          <a:p>
            <a:fld id="{C014DD1E-5D91-48A3-AD6D-45FBA980D106}" type="slidenum">
              <a:rPr lang="he-IL" noProof="0" smtClean="0"/>
              <a:pPr/>
              <a:t>‹#›</a:t>
            </a:fld>
            <a:endParaRPr lang="he-IL" noProof="0" dirty="0"/>
          </a:p>
        </p:txBody>
      </p:sp>
    </p:spTree>
    <p:extLst>
      <p:ext uri="{BB962C8B-B14F-4D97-AF65-F5344CB8AC3E}">
        <p14:creationId xmlns:p14="http://schemas.microsoft.com/office/powerpoint/2010/main" val="25958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113" y="4304665"/>
            <a:ext cx="9909774" cy="819355"/>
          </a:xfrm>
        </p:spPr>
        <p:txBody>
          <a:bodyPr anchor="b">
            <a:normAutofit/>
          </a:bodyPr>
          <a:lstStyle>
            <a:lvl1pPr>
              <a:defRPr sz="3199"/>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41114" y="606426"/>
            <a:ext cx="9909773"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199"/>
            </a:lvl1pPr>
          </a:lstStyle>
          <a:p>
            <a:pPr marL="0" lvl="0" indent="0">
              <a:buNone/>
            </a:pPr>
            <a:r>
              <a:rPr lang="he-IL"/>
              <a:t>לחץ על הסמל כדי להוסיף תמונה</a:t>
            </a:r>
            <a:endParaRPr lang="en-US" dirty="0"/>
          </a:p>
        </p:txBody>
      </p:sp>
      <p:sp>
        <p:nvSpPr>
          <p:cNvPr id="4" name="Text Placeholder 3"/>
          <p:cNvSpPr>
            <a:spLocks noGrp="1"/>
          </p:cNvSpPr>
          <p:nvPr>
            <p:ph type="body" sz="half" idx="2"/>
          </p:nvPr>
        </p:nvSpPr>
        <p:spPr>
          <a:xfrm>
            <a:off x="1141067" y="5124020"/>
            <a:ext cx="9908278" cy="682472"/>
          </a:xfrm>
        </p:spPr>
        <p:txBody>
          <a:bodyP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25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32144126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159" y="609600"/>
            <a:ext cx="9903375" cy="3429000"/>
          </a:xfrm>
        </p:spPr>
        <p:txBody>
          <a:bodyPr anchor="ctr">
            <a:normAutofit/>
          </a:bodyPr>
          <a:lstStyle>
            <a:lvl1pPr>
              <a:defRPr sz="3599"/>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113" y="4419600"/>
            <a:ext cx="9901880" cy="1371599"/>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25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99718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748429"/>
          </a:xfrm>
        </p:spPr>
        <p:txBody>
          <a:bodyPr anchor="ctr">
            <a:normAutofit/>
          </a:bodyPr>
          <a:lstStyle>
            <a:lvl1pPr>
              <a:defRPr sz="3599"/>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196" y="3365557"/>
            <a:ext cx="8750020"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141114" y="4309919"/>
            <a:ext cx="9903422" cy="1489496"/>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25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
        <p:nvSpPr>
          <p:cNvPr id="60" name="TextBox 59"/>
          <p:cNvSpPr txBox="1"/>
          <p:nvPr/>
        </p:nvSpPr>
        <p:spPr>
          <a:xfrm>
            <a:off x="903277" y="73239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61" name="TextBox 60"/>
          <p:cNvSpPr txBox="1"/>
          <p:nvPr/>
        </p:nvSpPr>
        <p:spPr>
          <a:xfrm>
            <a:off x="10534626" y="2764972"/>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38053138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113" y="2134042"/>
            <a:ext cx="9903421" cy="2511835"/>
          </a:xfrm>
        </p:spPr>
        <p:txBody>
          <a:bodyPr anchor="b">
            <a:normAutofit/>
          </a:bodyPr>
          <a:lstStyle>
            <a:lvl1pPr>
              <a:defRPr sz="3599"/>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067" y="4657655"/>
            <a:ext cx="9901926" cy="1140644"/>
          </a:xfrm>
        </p:spPr>
        <p:txBody>
          <a:bodyPr anchor="t">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25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413763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1141116" y="609600"/>
            <a:ext cx="9903418" cy="1905000"/>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141113" y="2674463"/>
            <a:ext cx="319606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127625" y="3360263"/>
            <a:ext cx="3207899"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513591" y="2677635"/>
            <a:ext cx="318355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503040" y="3363435"/>
            <a:ext cx="3194998"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850397" y="2674463"/>
            <a:ext cx="319413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850397" y="3360263"/>
            <a:ext cx="3194136"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990DDFCC-B47F-4614-BB29-CDBA498A9527}" type="datetime8">
              <a:rPr lang="he-IL" smtClean="0"/>
              <a:t>25 פברואר 23</a:t>
            </a:fld>
            <a:endParaRPr lang="he-IL" dirty="0"/>
          </a:p>
        </p:txBody>
      </p:sp>
      <p:sp>
        <p:nvSpPr>
          <p:cNvPr id="4" name="Footer Placeholder 3"/>
          <p:cNvSpPr>
            <a:spLocks noGrp="1"/>
          </p:cNvSpPr>
          <p:nvPr>
            <p:ph type="ftr" sz="quarter" idx="11"/>
          </p:nvPr>
        </p:nvSpPr>
        <p:spPr/>
        <p:txBody>
          <a:bodyPr/>
          <a:lstStyle/>
          <a:p>
            <a:endParaRPr lang="he-IL" noProof="0" dirty="0"/>
          </a:p>
        </p:txBody>
      </p:sp>
      <p:sp>
        <p:nvSpPr>
          <p:cNvPr id="5" name="Slide Number Placeholder 4"/>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20834446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1141114" y="609600"/>
            <a:ext cx="9903419" cy="19050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141116" y="4404596"/>
            <a:ext cx="3194408"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141116" y="2666998"/>
            <a:ext cx="3194408"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he-IL"/>
              <a:t>לחץ על הסמל כדי להוסיף תמונה</a:t>
            </a:r>
            <a:endParaRPr lang="en-US" dirty="0"/>
          </a:p>
        </p:txBody>
      </p:sp>
      <p:sp>
        <p:nvSpPr>
          <p:cNvPr id="21" name="Text Placeholder 3"/>
          <p:cNvSpPr>
            <a:spLocks noGrp="1"/>
          </p:cNvSpPr>
          <p:nvPr>
            <p:ph type="body" sz="half" idx="18"/>
          </p:nvPr>
        </p:nvSpPr>
        <p:spPr>
          <a:xfrm>
            <a:off x="1141116" y="4980859"/>
            <a:ext cx="3194408" cy="81784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87884" y="4404596"/>
            <a:ext cx="3199567"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487884" y="2666998"/>
            <a:ext cx="319810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he-IL"/>
              <a:t>לחץ על הסמל כדי להוסיף תמונה</a:t>
            </a:r>
            <a:endParaRPr lang="en-US" dirty="0"/>
          </a:p>
        </p:txBody>
      </p:sp>
      <p:sp>
        <p:nvSpPr>
          <p:cNvPr id="24" name="Text Placeholder 3"/>
          <p:cNvSpPr>
            <a:spLocks noGrp="1"/>
          </p:cNvSpPr>
          <p:nvPr>
            <p:ph type="body" sz="half" idx="19"/>
          </p:nvPr>
        </p:nvSpPr>
        <p:spPr>
          <a:xfrm>
            <a:off x="4486424" y="4980857"/>
            <a:ext cx="3199567" cy="81034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850523" y="4404595"/>
            <a:ext cx="3189910"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850398" y="2666998"/>
            <a:ext cx="31941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he-IL"/>
              <a:t>לחץ על הסמל כדי להוסיף תמונה</a:t>
            </a:r>
            <a:endParaRPr lang="en-US" dirty="0"/>
          </a:p>
        </p:txBody>
      </p:sp>
      <p:sp>
        <p:nvSpPr>
          <p:cNvPr id="27" name="Text Placeholder 3"/>
          <p:cNvSpPr>
            <a:spLocks noGrp="1"/>
          </p:cNvSpPr>
          <p:nvPr>
            <p:ph type="body" sz="half" idx="20"/>
          </p:nvPr>
        </p:nvSpPr>
        <p:spPr>
          <a:xfrm>
            <a:off x="7850397" y="4980855"/>
            <a:ext cx="3194136" cy="810345"/>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990DDFCC-B47F-4614-BB29-CDBA498A9527}" type="datetime8">
              <a:rPr lang="he-IL" smtClean="0"/>
              <a:t>25 פברואר 23</a:t>
            </a:fld>
            <a:endParaRPr lang="he-IL" dirty="0"/>
          </a:p>
        </p:txBody>
      </p:sp>
      <p:sp>
        <p:nvSpPr>
          <p:cNvPr id="4" name="Footer Placeholder 3"/>
          <p:cNvSpPr>
            <a:spLocks noGrp="1"/>
          </p:cNvSpPr>
          <p:nvPr>
            <p:ph type="ftr" sz="quarter" idx="11"/>
          </p:nvPr>
        </p:nvSpPr>
        <p:spPr/>
        <p:txBody>
          <a:bodyPr/>
          <a:lstStyle/>
          <a:p>
            <a:endParaRPr lang="he-IL" noProof="0" dirty="0"/>
          </a:p>
        </p:txBody>
      </p:sp>
      <p:sp>
        <p:nvSpPr>
          <p:cNvPr id="5" name="Slide Number Placeholder 4"/>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41660288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EB5C003A-6A04-43AB-99F9-415D41B3F8BA}" type="datetime8">
              <a:rPr lang="he-IL" smtClean="0"/>
              <a:t>25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288601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0046" y="609600"/>
            <a:ext cx="2004489"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113" y="609600"/>
            <a:ext cx="7746572"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B553946-3152-4989-AEFA-F404A93770FF}" type="datetime8">
              <a:rPr lang="he-IL" smtClean="0"/>
              <a:t>25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386548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E72EFC9C-9B47-4856-90DC-1DF004C1F98F}" type="datetime8">
              <a:rPr lang="he-IL" smtClean="0"/>
              <a:t>25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19046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41114" y="1419227"/>
            <a:ext cx="9903420" cy="2852737"/>
          </a:xfrm>
        </p:spPr>
        <p:txBody>
          <a:bodyPr anchor="b">
            <a:normAutofit/>
          </a:bodyPr>
          <a:lstStyle>
            <a:lvl1pPr>
              <a:defRPr sz="3599"/>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114" y="4424362"/>
            <a:ext cx="9903420" cy="1374776"/>
          </a:xfrm>
        </p:spPr>
        <p:txBody>
          <a:bodyPr>
            <a:normAutofit/>
          </a:bodyPr>
          <a:lstStyle>
            <a:lvl1pPr marL="0" indent="0">
              <a:buNone/>
              <a:defRPr sz="1799" cap="all" baseline="0">
                <a:solidFill>
                  <a:schemeClr val="tx1">
                    <a:tint val="75000"/>
                  </a:schemeClr>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D037EC3-2BB0-46A8-8E93-635E16922CAB}" type="datetime8">
              <a:rPr lang="he-IL" smtClean="0"/>
              <a:t>25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111314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113" y="2249486"/>
            <a:ext cx="4877119"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0593" y="2249486"/>
            <a:ext cx="4873941"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DC81EBC-E5FE-4D00-8EFE-4A80A5B58C99}" type="datetime8">
              <a:rPr lang="he-IL" smtClean="0"/>
              <a:t>25 פברואר 23</a:t>
            </a:fld>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387579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141114" y="619127"/>
            <a:ext cx="9903420" cy="1477961"/>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69663" y="2249486"/>
            <a:ext cx="464857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113" y="3073398"/>
            <a:ext cx="4877121"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99141" y="2249485"/>
            <a:ext cx="464539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0593" y="3073398"/>
            <a:ext cx="4873940"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A1B7269-7912-4CFB-9591-9F582F395F70}" type="datetime8">
              <a:rPr lang="he-IL" smtClean="0"/>
              <a:t>25 פברואר 23</a:t>
            </a:fld>
            <a:endParaRPr lang="he-IL" dirty="0"/>
          </a:p>
        </p:txBody>
      </p:sp>
      <p:sp>
        <p:nvSpPr>
          <p:cNvPr id="8" name="Footer Placeholder 7"/>
          <p:cNvSpPr>
            <a:spLocks noGrp="1"/>
          </p:cNvSpPr>
          <p:nvPr>
            <p:ph type="ftr" sz="quarter" idx="11"/>
          </p:nvPr>
        </p:nvSpPr>
        <p:spPr/>
        <p:txBody>
          <a:bodyPr/>
          <a:lstStyle/>
          <a:p>
            <a:pPr rtl="1"/>
            <a:endParaRPr lang="he-IL" dirty="0"/>
          </a:p>
        </p:txBody>
      </p:sp>
      <p:sp>
        <p:nvSpPr>
          <p:cNvPr id="9" name="Slide Number Placeholder 8"/>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83322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DF7B79A7-C9CE-472D-8FDB-1980D196E6E4}" type="datetime8">
              <a:rPr lang="he-IL" smtClean="0"/>
              <a:t>25 פברואר 23</a:t>
            </a:fld>
            <a:endParaRPr lang="he-IL" dirty="0"/>
          </a:p>
        </p:txBody>
      </p:sp>
      <p:sp>
        <p:nvSpPr>
          <p:cNvPr id="4" name="Footer Placeholder 3"/>
          <p:cNvSpPr>
            <a:spLocks noGrp="1"/>
          </p:cNvSpPr>
          <p:nvPr>
            <p:ph type="ftr" sz="quarter" idx="11"/>
          </p:nvPr>
        </p:nvSpPr>
        <p:spPr/>
        <p:txBody>
          <a:bodyPr/>
          <a:lstStyle/>
          <a:p>
            <a:pPr rtl="1"/>
            <a:endParaRPr lang="he-IL" dirty="0"/>
          </a:p>
        </p:txBody>
      </p:sp>
      <p:sp>
        <p:nvSpPr>
          <p:cNvPr id="5" name="Slide Number Placeholder 4"/>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325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120E0D-47A9-47D3-BFFA-C9A1E7D3C39E}" type="datetime8">
              <a:rPr lang="he-IL" smtClean="0"/>
              <a:t>25 פברואר 23</a:t>
            </a:fld>
            <a:endParaRPr lang="he-IL" dirty="0"/>
          </a:p>
        </p:txBody>
      </p:sp>
      <p:sp>
        <p:nvSpPr>
          <p:cNvPr id="3" name="Footer Placeholder 2"/>
          <p:cNvSpPr>
            <a:spLocks noGrp="1"/>
          </p:cNvSpPr>
          <p:nvPr>
            <p:ph type="ftr" sz="quarter" idx="11"/>
          </p:nvPr>
        </p:nvSpPr>
        <p:spPr/>
        <p:txBody>
          <a:bodyPr/>
          <a:lstStyle/>
          <a:p>
            <a:pPr rtl="1"/>
            <a:endParaRPr lang="he-IL" dirty="0"/>
          </a:p>
        </p:txBody>
      </p:sp>
      <p:sp>
        <p:nvSpPr>
          <p:cNvPr id="4" name="Slide Number Placeholder 3"/>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96071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6407" y="609601"/>
            <a:ext cx="3855033" cy="1639884"/>
          </a:xfrm>
        </p:spPr>
        <p:txBody>
          <a:bodyPr anchor="b"/>
          <a:lstStyle>
            <a:lvl1pPr>
              <a:defRPr sz="3199"/>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54858" y="592666"/>
            <a:ext cx="5889675" cy="5198534"/>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6407" y="2249486"/>
            <a:ext cx="3855033"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595DCCB-1074-43D6-8522-D145596F0536}" type="datetime8">
              <a:rPr lang="he-IL" smtClean="0"/>
              <a:t>25 פברואר 23</a:t>
            </a:fld>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141784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116" y="609600"/>
            <a:ext cx="5932963" cy="1639886"/>
          </a:xfrm>
        </p:spPr>
        <p:txBody>
          <a:bodyPr anchor="b"/>
          <a:lstStyle>
            <a:lvl1pPr>
              <a:defRPr sz="3199"/>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378799" y="609602"/>
            <a:ext cx="3665735"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113" y="2249486"/>
            <a:ext cx="5932966"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51FE1A8-ABC6-4137-86D5-F6CE66EBEE63}" type="datetime8">
              <a:rPr lang="he-IL" smtClean="0"/>
              <a:t>25 פברואר 23</a:t>
            </a:fld>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230528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4" y="1"/>
            <a:ext cx="12050749"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116" y="618518"/>
            <a:ext cx="990341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115" y="2249487"/>
            <a:ext cx="9903419" cy="3541714"/>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454979" y="5883277"/>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0DDFCC-B47F-4614-BB29-CDBA498A9527}" type="datetime8">
              <a:rPr lang="he-IL" smtClean="0"/>
              <a:t>25 פברואר 23</a:t>
            </a:fld>
            <a:endParaRPr lang="he-IL" dirty="0"/>
          </a:p>
        </p:txBody>
      </p:sp>
      <p:sp>
        <p:nvSpPr>
          <p:cNvPr id="5" name="Footer Placeholder 4"/>
          <p:cNvSpPr>
            <a:spLocks noGrp="1"/>
          </p:cNvSpPr>
          <p:nvPr>
            <p:ph type="ftr" sz="quarter" idx="3"/>
          </p:nvPr>
        </p:nvSpPr>
        <p:spPr>
          <a:xfrm>
            <a:off x="1141114" y="5883276"/>
            <a:ext cx="6237684"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he-IL" noProof="0" dirty="0"/>
          </a:p>
        </p:txBody>
      </p:sp>
      <p:sp>
        <p:nvSpPr>
          <p:cNvPr id="6" name="Slide Number Placeholder 5"/>
          <p:cNvSpPr>
            <a:spLocks noGrp="1"/>
          </p:cNvSpPr>
          <p:nvPr>
            <p:ph type="sldNum" sz="quarter" idx="4"/>
          </p:nvPr>
        </p:nvSpPr>
        <p:spPr>
          <a:xfrm>
            <a:off x="10273645" y="5883275"/>
            <a:ext cx="770888"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170714758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1" eaLnBrk="1" latinLnBrk="0" hangingPunct="1">
        <a:lnSpc>
          <a:spcPct val="90000"/>
        </a:lnSpc>
        <a:spcBef>
          <a:spcPct val="0"/>
        </a:spcBef>
        <a:buNone/>
        <a:defRPr sz="3599" kern="1200" cap="all" baseline="0">
          <a:solidFill>
            <a:schemeClr val="tx1"/>
          </a:solidFill>
          <a:latin typeface="+mj-lt"/>
          <a:ea typeface="+mj-ea"/>
          <a:cs typeface="+mj-cs"/>
        </a:defRPr>
      </a:lvl1pPr>
    </p:titleStyle>
    <p:bodyStyle>
      <a:lvl1pPr marL="228531" indent="-228531" algn="r" defTabSz="914126" rtl="1" eaLnBrk="1" latinLnBrk="0" hangingPunct="1">
        <a:lnSpc>
          <a:spcPct val="120000"/>
        </a:lnSpc>
        <a:spcBef>
          <a:spcPts val="1000"/>
        </a:spcBef>
        <a:buSzPct val="125000"/>
        <a:buFont typeface="Arial" panose="020B0604020202020204" pitchFamily="34" charset="0"/>
        <a:buChar char="•"/>
        <a:defRPr sz="2399" kern="1200">
          <a:solidFill>
            <a:schemeClr val="tx1"/>
          </a:solidFill>
          <a:latin typeface="+mn-lt"/>
          <a:ea typeface="+mn-ea"/>
          <a:cs typeface="+mn-cs"/>
        </a:defRPr>
      </a:lvl1pPr>
      <a:lvl2pPr marL="685594" indent="-228531" algn="r" defTabSz="914126" rtl="1" eaLnBrk="1" latinLnBrk="0" hangingPunct="1">
        <a:lnSpc>
          <a:spcPct val="120000"/>
        </a:lnSpc>
        <a:spcBef>
          <a:spcPts val="500"/>
        </a:spcBef>
        <a:buSzPct val="125000"/>
        <a:buFont typeface="Arial" panose="020B0604020202020204" pitchFamily="34" charset="0"/>
        <a:buChar char="•"/>
        <a:defRPr sz="1999" kern="1200">
          <a:solidFill>
            <a:schemeClr val="tx1"/>
          </a:solidFill>
          <a:latin typeface="+mn-lt"/>
          <a:ea typeface="+mn-ea"/>
          <a:cs typeface="+mn-cs"/>
        </a:defRPr>
      </a:lvl2pPr>
      <a:lvl3pPr marL="1142657" indent="-228531" algn="r" defTabSz="914126" rtl="1" eaLnBrk="1" latinLnBrk="0" hangingPunct="1">
        <a:lnSpc>
          <a:spcPct val="120000"/>
        </a:lnSpc>
        <a:spcBef>
          <a:spcPts val="500"/>
        </a:spcBef>
        <a:buSzPct val="125000"/>
        <a:buFont typeface="Arial" panose="020B0604020202020204" pitchFamily="34" charset="0"/>
        <a:buChar char="•"/>
        <a:defRPr sz="1799" kern="1200">
          <a:solidFill>
            <a:schemeClr val="tx1"/>
          </a:solidFill>
          <a:latin typeface="+mn-lt"/>
          <a:ea typeface="+mn-ea"/>
          <a:cs typeface="+mn-cs"/>
        </a:defRPr>
      </a:lvl3pPr>
      <a:lvl4pPr marL="1599720" indent="-228531" algn="r" defTabSz="914126"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6783" indent="-228531" algn="r" defTabSz="914126"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3846"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0908"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7971"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5034"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126" rtl="1" eaLnBrk="1" latinLnBrk="0" hangingPunct="1">
        <a:defRPr sz="1799" kern="1200">
          <a:solidFill>
            <a:schemeClr val="tx1"/>
          </a:solidFill>
          <a:latin typeface="+mn-lt"/>
          <a:ea typeface="+mn-ea"/>
          <a:cs typeface="+mn-cs"/>
        </a:defRPr>
      </a:lvl1pPr>
      <a:lvl2pPr marL="457063" algn="r" defTabSz="914126" rtl="1" eaLnBrk="1" latinLnBrk="0" hangingPunct="1">
        <a:defRPr sz="1799" kern="1200">
          <a:solidFill>
            <a:schemeClr val="tx1"/>
          </a:solidFill>
          <a:latin typeface="+mn-lt"/>
          <a:ea typeface="+mn-ea"/>
          <a:cs typeface="+mn-cs"/>
        </a:defRPr>
      </a:lvl2pPr>
      <a:lvl3pPr marL="914126" algn="r" defTabSz="914126" rtl="1" eaLnBrk="1" latinLnBrk="0" hangingPunct="1">
        <a:defRPr sz="1799" kern="1200">
          <a:solidFill>
            <a:schemeClr val="tx1"/>
          </a:solidFill>
          <a:latin typeface="+mn-lt"/>
          <a:ea typeface="+mn-ea"/>
          <a:cs typeface="+mn-cs"/>
        </a:defRPr>
      </a:lvl3pPr>
      <a:lvl4pPr marL="1371189" algn="r" defTabSz="914126" rtl="1" eaLnBrk="1" latinLnBrk="0" hangingPunct="1">
        <a:defRPr sz="1799" kern="1200">
          <a:solidFill>
            <a:schemeClr val="tx1"/>
          </a:solidFill>
          <a:latin typeface="+mn-lt"/>
          <a:ea typeface="+mn-ea"/>
          <a:cs typeface="+mn-cs"/>
        </a:defRPr>
      </a:lvl4pPr>
      <a:lvl5pPr marL="1828251" algn="r" defTabSz="914126" rtl="1" eaLnBrk="1" latinLnBrk="0" hangingPunct="1">
        <a:defRPr sz="1799" kern="1200">
          <a:solidFill>
            <a:schemeClr val="tx1"/>
          </a:solidFill>
          <a:latin typeface="+mn-lt"/>
          <a:ea typeface="+mn-ea"/>
          <a:cs typeface="+mn-cs"/>
        </a:defRPr>
      </a:lvl5pPr>
      <a:lvl6pPr marL="2285314" algn="r" defTabSz="914126" rtl="1" eaLnBrk="1" latinLnBrk="0" hangingPunct="1">
        <a:defRPr sz="1799" kern="1200">
          <a:solidFill>
            <a:schemeClr val="tx1"/>
          </a:solidFill>
          <a:latin typeface="+mn-lt"/>
          <a:ea typeface="+mn-ea"/>
          <a:cs typeface="+mn-cs"/>
        </a:defRPr>
      </a:lvl6pPr>
      <a:lvl7pPr marL="2742377" algn="r" defTabSz="914126" rtl="1" eaLnBrk="1" latinLnBrk="0" hangingPunct="1">
        <a:defRPr sz="1799" kern="1200">
          <a:solidFill>
            <a:schemeClr val="tx1"/>
          </a:solidFill>
          <a:latin typeface="+mn-lt"/>
          <a:ea typeface="+mn-ea"/>
          <a:cs typeface="+mn-cs"/>
        </a:defRPr>
      </a:lvl7pPr>
      <a:lvl8pPr marL="3199440" algn="r" defTabSz="914126" rtl="1" eaLnBrk="1" latinLnBrk="0" hangingPunct="1">
        <a:defRPr sz="1799" kern="1200">
          <a:solidFill>
            <a:schemeClr val="tx1"/>
          </a:solidFill>
          <a:latin typeface="+mn-lt"/>
          <a:ea typeface="+mn-ea"/>
          <a:cs typeface="+mn-cs"/>
        </a:defRPr>
      </a:lvl8pPr>
      <a:lvl9pPr marL="3656503" algn="r" defTabSz="914126" rtl="1"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az4447@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837828" y="1734924"/>
            <a:ext cx="10823557" cy="2016223"/>
          </a:xfrm>
        </p:spPr>
        <p:txBody>
          <a:bodyPr rtlCol="1">
            <a:normAutofit/>
          </a:bodyPr>
          <a:lstStyle/>
          <a:p>
            <a:pPr algn="ctr"/>
            <a:r>
              <a:rPr lang="en-US" sz="3600" b="1" i="0" dirty="0">
                <a:effectLst>
                  <a:outerShdw blurRad="38100" dist="38100" dir="2700000" algn="tl">
                    <a:srgbClr val="000000">
                      <a:alpha val="43137"/>
                    </a:srgbClr>
                  </a:outerShdw>
                </a:effectLst>
                <a:latin typeface="Arial Rounded MT Bold" panose="020F0704030504030204" pitchFamily="34" charset="0"/>
              </a:rPr>
              <a:t>Final project in the Methods for detecting cyber attacks course</a:t>
            </a:r>
            <a:br>
              <a:rPr lang="he-IL" sz="4000" b="1" i="0" dirty="0">
                <a:effectLst>
                  <a:outerShdw blurRad="38100" dist="38100" dir="2700000" algn="tl">
                    <a:srgbClr val="000000">
                      <a:alpha val="43137"/>
                    </a:srgbClr>
                  </a:outerShdw>
                </a:effectLst>
                <a:latin typeface="Arial Rounded MT Bold" panose="020F0704030504030204" pitchFamily="34" charset="0"/>
              </a:rPr>
            </a:br>
            <a:endParaRPr lang="en-US" sz="3600" b="1" i="0" dirty="0">
              <a:effectLst>
                <a:outerShdw blurRad="38100" dist="38100" dir="2700000" algn="tl">
                  <a:srgbClr val="000000">
                    <a:alpha val="43137"/>
                  </a:srgbClr>
                </a:outerShdw>
              </a:effectLst>
              <a:latin typeface="Arial Rounded MT Bold" panose="020F0704030504030204" pitchFamily="34" charset="0"/>
            </a:endParaRPr>
          </a:p>
        </p:txBody>
      </p:sp>
      <p:sp>
        <p:nvSpPr>
          <p:cNvPr id="3" name="כותרת משנה 4">
            <a:extLst>
              <a:ext uri="{FF2B5EF4-FFF2-40B4-BE49-F238E27FC236}">
                <a16:creationId xmlns:a16="http://schemas.microsoft.com/office/drawing/2014/main" id="{53DFA8A5-2B72-D5B1-E380-FE017BC3579F}"/>
              </a:ext>
            </a:extLst>
          </p:cNvPr>
          <p:cNvSpPr txBox="1">
            <a:spLocks/>
          </p:cNvSpPr>
          <p:nvPr/>
        </p:nvSpPr>
        <p:spPr>
          <a:xfrm>
            <a:off x="2566020" y="4273550"/>
            <a:ext cx="8735325" cy="1387698"/>
          </a:xfrm>
          <a:prstGeom prst="rect">
            <a:avLst/>
          </a:prstGeom>
        </p:spPr>
        <p:txBody>
          <a:bodyPr vert="horz" lIns="121899" tIns="60949" rIns="121899" bIns="60949" rtlCol="1">
            <a:noAutofit/>
          </a:bodyPr>
          <a:lstStyle>
            <a:lvl1pPr marL="0" indent="0" algn="r" defTabSz="1218987" rtl="1"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marL="609493" indent="0" algn="ctr" defTabSz="1218987" rtl="1"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1218987"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828480"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2437973"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3047467"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1"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1"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pPr algn="r" rtl="1">
              <a:lnSpc>
                <a:spcPct val="107000"/>
              </a:lnSpc>
              <a:spcAft>
                <a:spcPts val="800"/>
              </a:spcAft>
            </a:pPr>
            <a:r>
              <a:rPr lang="he-IL"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Segoe UI" panose="020B0502040204020203" pitchFamily="34" charset="0"/>
              </a:rPr>
              <a:t>מגישה: </a:t>
            </a:r>
          </a:p>
          <a:p>
            <a:pPr>
              <a:lnSpc>
                <a:spcPct val="107000"/>
              </a:lnSpc>
              <a:spcAft>
                <a:spcPts val="800"/>
              </a:spcAft>
            </a:pPr>
            <a:r>
              <a:rPr lang="he-IL"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Segoe UI" panose="020B0502040204020203" pitchFamily="34" charset="0"/>
              </a:rPr>
              <a:t>רז אלבז 207276775</a:t>
            </a:r>
            <a:r>
              <a:rPr lang="en-US"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Segoe UI" panose="020B0502040204020203" pitchFamily="34" charset="0"/>
              </a:rPr>
              <a:t> </a:t>
            </a:r>
            <a:br>
              <a:rPr lang="en-US"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Arial" panose="020B0604020202020204" pitchFamily="34" charset="0"/>
              </a:rPr>
            </a:br>
            <a:r>
              <a:rPr lang="en-US" sz="2000" b="1" dirty="0">
                <a:solidFill>
                  <a:schemeClr val="accent2">
                    <a:lumMod val="20000"/>
                    <a:lumOff val="80000"/>
                  </a:schemeClr>
                </a:solidFill>
                <a:effectLst>
                  <a:outerShdw blurRad="38100" dist="38100" dir="2700000" algn="tl">
                    <a:srgbClr val="000000">
                      <a:alpha val="43137"/>
                    </a:srgbClr>
                  </a:outerShdw>
                </a:effectLst>
                <a:latin typeface="Arial Rounded MT Bold" panose="020F0704030504030204" pitchFamily="34" charset="0"/>
                <a:hlinkClick r:id="rId3">
                  <a:extLst>
                    <a:ext uri="{A12FA001-AC4F-418D-AE19-62706E023703}">
                      <ahyp:hlinkClr xmlns:ahyp="http://schemas.microsoft.com/office/drawing/2018/hyperlinkcolor" val="tx"/>
                    </a:ext>
                  </a:extLst>
                </a:hlinkClick>
              </a:rPr>
              <a:t>raz4447@gmail.com</a:t>
            </a:r>
            <a:endParaRPr lang="en-US" sz="2000" b="1" dirty="0">
              <a:solidFill>
                <a:schemeClr val="accent2">
                  <a:lumMod val="20000"/>
                  <a:lumOff val="80000"/>
                </a:schemeClr>
              </a:solidFill>
              <a:effectLst>
                <a:outerShdw blurRad="38100" dist="38100" dir="2700000" algn="tl">
                  <a:srgbClr val="000000">
                    <a:alpha val="43137"/>
                  </a:srgbClr>
                </a:outerShdw>
              </a:effectLst>
              <a:latin typeface="Arial Rounded MT Bold" panose="020F0704030504030204" pitchFamily="34" charset="0"/>
            </a:endParaRPr>
          </a:p>
          <a:p>
            <a:r>
              <a:rPr lang="en-US" sz="2000" b="1" dirty="0">
                <a:solidFill>
                  <a:schemeClr val="tx1"/>
                </a:solidFill>
                <a:effectLst>
                  <a:outerShdw blurRad="38100" dist="38100" dir="2700000" algn="tl">
                    <a:srgbClr val="000000">
                      <a:alpha val="43137"/>
                    </a:srgbClr>
                  </a:outerShdw>
                </a:effectLst>
                <a:latin typeface="Arial Rounded MT Bold" panose="020F0704030504030204" pitchFamily="34" charset="0"/>
              </a:rPr>
              <a:t>0526604785</a:t>
            </a:r>
            <a:endParaRPr lang="he-IL" sz="2000" b="1" dirty="0">
              <a:solidFill>
                <a:schemeClr val="tx1"/>
              </a:solidFill>
              <a:effectLst>
                <a:outerShdw blurRad="38100" dist="38100" dir="2700000" algn="tl">
                  <a:srgbClr val="000000">
                    <a:alpha val="43137"/>
                  </a:srgbClr>
                </a:outerShdw>
              </a:effectLst>
              <a:latin typeface="Arial Rounded MT Bold" panose="020F0704030504030204" pitchFamily="34" charset="0"/>
            </a:endParaRPr>
          </a:p>
        </p:txBody>
      </p:sp>
      <p:sp>
        <p:nvSpPr>
          <p:cNvPr id="4" name="תיבת טקסט 3">
            <a:extLst>
              <a:ext uri="{FF2B5EF4-FFF2-40B4-BE49-F238E27FC236}">
                <a16:creationId xmlns:a16="http://schemas.microsoft.com/office/drawing/2014/main" id="{1AD05231-0990-2C4D-417E-4BC85C5ABD98}"/>
              </a:ext>
            </a:extLst>
          </p:cNvPr>
          <p:cNvSpPr txBox="1"/>
          <p:nvPr/>
        </p:nvSpPr>
        <p:spPr>
          <a:xfrm>
            <a:off x="11495012" y="116632"/>
            <a:ext cx="525582" cy="253916"/>
          </a:xfrm>
          <a:prstGeom prst="rect">
            <a:avLst/>
          </a:prstGeom>
          <a:noFill/>
        </p:spPr>
        <p:txBody>
          <a:bodyPr wrap="square" rtlCol="1">
            <a:spAutoFit/>
          </a:bodyPr>
          <a:lstStyle/>
          <a:p>
            <a:r>
              <a:rPr lang="he-IL" sz="1050" dirty="0"/>
              <a:t>בס"ד</a:t>
            </a:r>
          </a:p>
        </p:txBody>
      </p:sp>
      <p:pic>
        <p:nvPicPr>
          <p:cNvPr id="9" name="תמונה 8">
            <a:extLst>
              <a:ext uri="{FF2B5EF4-FFF2-40B4-BE49-F238E27FC236}">
                <a16:creationId xmlns:a16="http://schemas.microsoft.com/office/drawing/2014/main" id="{05C11F1C-5DBB-2B07-190B-559BBAAD5D18}"/>
              </a:ext>
            </a:extLst>
          </p:cNvPr>
          <p:cNvPicPr>
            <a:picLocks noChangeAspect="1"/>
          </p:cNvPicPr>
          <p:nvPr/>
        </p:nvPicPr>
        <p:blipFill>
          <a:blip r:embed="rId4"/>
          <a:stretch>
            <a:fillRect/>
          </a:stretch>
        </p:blipFill>
        <p:spPr>
          <a:xfrm>
            <a:off x="4544561" y="307069"/>
            <a:ext cx="3099702" cy="1042228"/>
          </a:xfrm>
          <a:prstGeom prst="rect">
            <a:avLst/>
          </a:prstGeom>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en-US" b="1" dirty="0">
                <a:latin typeface="Arial Rounded MT Bold" panose="020F0704030504030204" pitchFamily="34" charset="0"/>
                <a:ea typeface="Tahoma" panose="020B0604030504040204" pitchFamily="34" charset="0"/>
                <a:cs typeface="Tahoma" panose="020B0604030504040204" pitchFamily="34" charset="0"/>
              </a:rPr>
              <a:t>RESULTS</a:t>
            </a:r>
            <a:endParaRPr lang="he-IL" dirty="0"/>
          </a:p>
        </p:txBody>
      </p:sp>
      <p:pic>
        <p:nvPicPr>
          <p:cNvPr id="6" name="מציין מיקום תוכן 5" descr="תמונה שמכילה טקסט&#10;&#10;התיאור נוצר באופן אוטומטי">
            <a:extLst>
              <a:ext uri="{FF2B5EF4-FFF2-40B4-BE49-F238E27FC236}">
                <a16:creationId xmlns:a16="http://schemas.microsoft.com/office/drawing/2014/main" id="{3574E47E-DD64-9AF2-202C-EC15261439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1265" y="1745689"/>
            <a:ext cx="8256623" cy="29009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411130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D341B-CEF2-8339-455E-7EE653E5B0ED}"/>
              </a:ext>
            </a:extLst>
          </p:cNvPr>
          <p:cNvSpPr>
            <a:spLocks noGrp="1"/>
          </p:cNvSpPr>
          <p:nvPr>
            <p:ph type="title"/>
          </p:nvPr>
        </p:nvSpPr>
        <p:spPr>
          <a:xfrm>
            <a:off x="1160030" y="23529"/>
            <a:ext cx="9903418" cy="1478570"/>
          </a:xfrm>
        </p:spPr>
        <p:txBody>
          <a:bodyPr/>
          <a:lstStyle/>
          <a:p>
            <a:pPr algn="ctr"/>
            <a:r>
              <a:rPr lang="en-US" sz="3600" b="1" cap="none" spc="0" dirty="0">
                <a:ln w="0"/>
                <a:effectLst>
                  <a:outerShdw blurRad="38100" dist="38100" dir="2700000" algn="tl">
                    <a:srgbClr val="000000">
                      <a:alpha val="43137"/>
                    </a:srgbClr>
                  </a:outerShdw>
                </a:effectLst>
                <a:latin typeface="Arial Rounded MT Bold" panose="020F0704030504030204" pitchFamily="34" charset="0"/>
              </a:rPr>
              <a:t>DOCKER</a:t>
            </a:r>
            <a:br>
              <a:rPr lang="he-IL" sz="3600" b="0" cap="none" spc="0" dirty="0">
                <a:ln w="0"/>
                <a:effectLst>
                  <a:outerShdw blurRad="38100" dist="38100" dir="2700000" algn="tl">
                    <a:srgbClr val="000000">
                      <a:alpha val="43137"/>
                    </a:srgbClr>
                  </a:outerShdw>
                </a:effectLst>
                <a:latin typeface="Arial Rounded MT Bold" panose="020F0704030504030204" pitchFamily="34" charset="0"/>
              </a:rPr>
            </a:br>
            <a:endParaRPr lang="he-IL" dirty="0"/>
          </a:p>
        </p:txBody>
      </p:sp>
      <p:sp>
        <p:nvSpPr>
          <p:cNvPr id="17" name="תיבת טקסט 16">
            <a:extLst>
              <a:ext uri="{FF2B5EF4-FFF2-40B4-BE49-F238E27FC236}">
                <a16:creationId xmlns:a16="http://schemas.microsoft.com/office/drawing/2014/main" id="{420A1AFD-37EB-AB5F-7033-977096EEA875}"/>
              </a:ext>
            </a:extLst>
          </p:cNvPr>
          <p:cNvSpPr txBox="1"/>
          <p:nvPr/>
        </p:nvSpPr>
        <p:spPr>
          <a:xfrm>
            <a:off x="11041439" y="116632"/>
            <a:ext cx="669598" cy="253916"/>
          </a:xfrm>
          <a:prstGeom prst="rect">
            <a:avLst/>
          </a:prstGeom>
          <a:noFill/>
        </p:spPr>
        <p:txBody>
          <a:bodyPr wrap="square" rtlCol="1">
            <a:spAutoFit/>
          </a:bodyPr>
          <a:lstStyle/>
          <a:p>
            <a:r>
              <a:rPr lang="he-IL" sz="1050" dirty="0"/>
              <a:t>בס"ד</a:t>
            </a:r>
          </a:p>
        </p:txBody>
      </p:sp>
      <p:sp>
        <p:nvSpPr>
          <p:cNvPr id="28" name="Rectangle 4">
            <a:extLst>
              <a:ext uri="{FF2B5EF4-FFF2-40B4-BE49-F238E27FC236}">
                <a16:creationId xmlns:a16="http://schemas.microsoft.com/office/drawing/2014/main" id="{0376A1A5-A0B2-9A7F-B605-C7305AD25C49}"/>
              </a:ext>
            </a:extLst>
          </p:cNvPr>
          <p:cNvSpPr>
            <a:spLocks noChangeArrowheads="1"/>
          </p:cNvSpPr>
          <p:nvPr/>
        </p:nvSpPr>
        <p:spPr bwMode="auto">
          <a:xfrm>
            <a:off x="0" y="174739"/>
            <a:ext cx="25648" cy="1077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700" b="0" i="0" u="none" strike="noStrike" cap="none" normalizeH="0" baseline="0" dirty="0">
                <a:ln>
                  <a:noFill/>
                </a:ln>
                <a:solidFill>
                  <a:schemeClr val="tx1"/>
                </a:solidFill>
                <a:effectLst/>
              </a:rPr>
              <a:t> </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5" name="Untitled 4">
            <a:hlinkClick r:id="" action="ppaction://media"/>
            <a:extLst>
              <a:ext uri="{FF2B5EF4-FFF2-40B4-BE49-F238E27FC236}">
                <a16:creationId xmlns:a16="http://schemas.microsoft.com/office/drawing/2014/main" id="{2188CE02-C249-8174-9FE7-1DF21EDD1E08}"/>
              </a:ext>
            </a:extLst>
          </p:cNvPr>
          <p:cNvPicPr>
            <a:picLocks noChangeAspect="1"/>
          </p:cNvPicPr>
          <p:nvPr>
            <a:videoFile r:link="rId1"/>
            <p:extLst>
              <p:ext uri="{DAA4B4D4-6D71-4841-9C94-3DE7FCFB9230}">
                <p14:media xmlns:p14="http://schemas.microsoft.com/office/powerpoint/2010/main" r:embed="rId2">
                  <p14:trim st="2890" end="4559"/>
                </p14:media>
              </p:ext>
            </p:extLst>
          </p:nvPr>
        </p:nvPicPr>
        <p:blipFill rotWithShape="1">
          <a:blip r:embed="rId4"/>
          <a:srcRect t="4201" r="3114"/>
          <a:stretch/>
        </p:blipFill>
        <p:spPr>
          <a:xfrm>
            <a:off x="1160030" y="836712"/>
            <a:ext cx="9903418" cy="5508315"/>
          </a:xfrm>
          <a:prstGeom prst="rect">
            <a:avLst/>
          </a:prstGeom>
        </p:spPr>
      </p:pic>
    </p:spTree>
    <p:extLst>
      <p:ext uri="{BB962C8B-B14F-4D97-AF65-F5344CB8AC3E}">
        <p14:creationId xmlns:p14="http://schemas.microsoft.com/office/powerpoint/2010/main" val="162254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94A37354-C35A-15BE-B3FB-FC5D1B4B71DA}"/>
              </a:ext>
            </a:extLst>
          </p:cNvPr>
          <p:cNvSpPr txBox="1"/>
          <p:nvPr/>
        </p:nvSpPr>
        <p:spPr>
          <a:xfrm>
            <a:off x="11041439" y="116632"/>
            <a:ext cx="669598" cy="253916"/>
          </a:xfrm>
          <a:prstGeom prst="rect">
            <a:avLst/>
          </a:prstGeom>
          <a:noFill/>
        </p:spPr>
        <p:txBody>
          <a:bodyPr wrap="square" rtlCol="1">
            <a:spAutoFit/>
          </a:bodyPr>
          <a:lstStyle/>
          <a:p>
            <a:r>
              <a:rPr lang="he-IL" sz="1050" dirty="0"/>
              <a:t>בס"ד</a:t>
            </a:r>
          </a:p>
        </p:txBody>
      </p:sp>
      <p:pic>
        <p:nvPicPr>
          <p:cNvPr id="5" name="Untitled video - Made with Clipchamp">
            <a:hlinkClick r:id="" action="ppaction://media"/>
            <a:extLst>
              <a:ext uri="{FF2B5EF4-FFF2-40B4-BE49-F238E27FC236}">
                <a16:creationId xmlns:a16="http://schemas.microsoft.com/office/drawing/2014/main" id="{A37F7BA3-DF2A-54D2-CBC5-CC226A969E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690" t="18904" r="10735" b="8055"/>
          <a:stretch/>
        </p:blipFill>
        <p:spPr>
          <a:xfrm>
            <a:off x="657807" y="620688"/>
            <a:ext cx="10873209" cy="5544616"/>
          </a:xfrm>
          <a:prstGeom prst="rect">
            <a:avLst/>
          </a:prstGeom>
        </p:spPr>
      </p:pic>
    </p:spTree>
    <p:extLst>
      <p:ext uri="{BB962C8B-B14F-4D97-AF65-F5344CB8AC3E}">
        <p14:creationId xmlns:p14="http://schemas.microsoft.com/office/powerpoint/2010/main" val="12864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88FA86-11D3-8984-FC15-903516D69377}"/>
              </a:ext>
            </a:extLst>
          </p:cNvPr>
          <p:cNvSpPr>
            <a:spLocks noGrp="1"/>
          </p:cNvSpPr>
          <p:nvPr>
            <p:ph type="title"/>
          </p:nvPr>
        </p:nvSpPr>
        <p:spPr>
          <a:xfrm>
            <a:off x="1253207" y="1950430"/>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תודה על ההקשבה</a:t>
            </a:r>
            <a:r>
              <a:rPr lang="en-US" b="1" dirty="0">
                <a:latin typeface="Arial Rounded MT Bold" panose="020F0704030504030204" pitchFamily="34" charset="0"/>
                <a:ea typeface="Tahoma" panose="020B0604030504040204" pitchFamily="34" charset="0"/>
                <a:cs typeface="Tahoma" panose="020B0604030504040204" pitchFamily="34" charset="0"/>
              </a:rPr>
              <a:t>  </a:t>
            </a:r>
            <a:r>
              <a:rPr lang="en-US" b="1" dirty="0">
                <a:latin typeface="Arial Rounded MT Bold" panose="020F0704030504030204" pitchFamily="34" charset="0"/>
                <a:ea typeface="Tahoma" panose="020B0604030504040204" pitchFamily="34" charset="0"/>
                <a:cs typeface="Tahoma" panose="020B0604030504040204" pitchFamily="34" charset="0"/>
                <a:sym typeface="Wingdings" panose="05000000000000000000" pitchFamily="2" charset="2"/>
              </a:rPr>
              <a:t> </a:t>
            </a:r>
            <a:r>
              <a:rPr lang="he-IL" b="1" dirty="0">
                <a:latin typeface="Arial Rounded MT Bold" panose="020F0704030504030204" pitchFamily="34" charset="0"/>
                <a:ea typeface="Tahoma" panose="020B0604030504040204" pitchFamily="34" charset="0"/>
                <a:cs typeface="Tahoma" panose="020B0604030504040204" pitchFamily="34" charset="0"/>
              </a:rPr>
              <a:t> </a:t>
            </a:r>
            <a:endParaRPr lang="he-IL" dirty="0"/>
          </a:p>
        </p:txBody>
      </p:sp>
      <p:sp>
        <p:nvSpPr>
          <p:cNvPr id="4" name="תיבת טקסט 3">
            <a:extLst>
              <a:ext uri="{FF2B5EF4-FFF2-40B4-BE49-F238E27FC236}">
                <a16:creationId xmlns:a16="http://schemas.microsoft.com/office/drawing/2014/main" id="{C66C05ED-E111-0D2F-D436-CA9E3FBD0E9C}"/>
              </a:ext>
            </a:extLst>
          </p:cNvPr>
          <p:cNvSpPr txBox="1"/>
          <p:nvPr/>
        </p:nvSpPr>
        <p:spPr>
          <a:xfrm>
            <a:off x="11041439" y="116632"/>
            <a:ext cx="669598" cy="253916"/>
          </a:xfrm>
          <a:prstGeom prst="rect">
            <a:avLst/>
          </a:prstGeom>
          <a:noFill/>
        </p:spPr>
        <p:txBody>
          <a:bodyPr wrap="square" rtlCol="1">
            <a:spAutoFit/>
          </a:bodyPr>
          <a:lstStyle/>
          <a:p>
            <a:r>
              <a:rPr lang="he-IL" sz="1050" dirty="0"/>
              <a:t>בס"ד</a:t>
            </a:r>
          </a:p>
        </p:txBody>
      </p:sp>
      <p:pic>
        <p:nvPicPr>
          <p:cNvPr id="1026" name="Picture 2" descr="Stream Cardi B - Be Careful Instrumental by IntlShow | Listen online for  free on SoundCloud">
            <a:extLst>
              <a:ext uri="{FF2B5EF4-FFF2-40B4-BE49-F238E27FC236}">
                <a16:creationId xmlns:a16="http://schemas.microsoft.com/office/drawing/2014/main" id="{9B39035D-207F-CD6D-1064-7B1CD199B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292" y="3933056"/>
            <a:ext cx="2381249" cy="23812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0335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כותרת 12"/>
          <p:cNvSpPr>
            <a:spLocks noGrp="1"/>
          </p:cNvSpPr>
          <p:nvPr>
            <p:ph type="title"/>
          </p:nvPr>
        </p:nvSpPr>
        <p:spPr/>
        <p:txBody>
          <a:bodyPr rtlCol="1">
            <a:normAutofit/>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הנושא של פרויקט הגמר:</a:t>
            </a:r>
            <a:br>
              <a:rPr lang="he-IL" b="1" dirty="0">
                <a:latin typeface="Arial Rounded MT Bold" panose="020F0704030504030204" pitchFamily="34" charset="0"/>
                <a:ea typeface="Tahoma" panose="020B0604030504040204" pitchFamily="34" charset="0"/>
                <a:cs typeface="Tahoma" panose="020B0604030504040204" pitchFamily="34" charset="0"/>
              </a:rPr>
            </a:br>
            <a:r>
              <a:rPr lang="he-IL" sz="3600" b="1" dirty="0">
                <a:solidFill>
                  <a:schemeClr val="bg2">
                    <a:lumMod val="60000"/>
                    <a:lumOff val="40000"/>
                  </a:schemeClr>
                </a:solidFill>
                <a:latin typeface="Calibri" panose="020F0502020204030204" pitchFamily="34" charset="0"/>
                <a:ea typeface="Calibri" panose="020F0502020204030204" pitchFamily="34" charset="0"/>
                <a:cs typeface="Calibri" panose="020F0502020204030204" pitchFamily="34" charset="0"/>
              </a:rPr>
              <a:t>בניית מכונת למידה שיודעת לזהות ווידאו זדוני</a:t>
            </a:r>
            <a:endParaRPr lang="he-IL" b="1" dirty="0">
              <a:latin typeface="Arial Rounded MT Bold" panose="020F0704030504030204" pitchFamily="34" charset="0"/>
              <a:ea typeface="Tahoma" panose="020B0604030504040204" pitchFamily="34" charset="0"/>
              <a:cs typeface="Tahoma" panose="020B0604030504040204" pitchFamily="34" charset="0"/>
            </a:endParaRPr>
          </a:p>
        </p:txBody>
      </p:sp>
      <p:sp>
        <p:nvSpPr>
          <p:cNvPr id="14" name="מציין מיקום תוכן 13"/>
          <p:cNvSpPr>
            <a:spLocks noGrp="1"/>
          </p:cNvSpPr>
          <p:nvPr>
            <p:ph idx="1"/>
          </p:nvPr>
        </p:nvSpPr>
        <p:spPr>
          <a:xfrm>
            <a:off x="1197868" y="2345059"/>
            <a:ext cx="9903419" cy="2668118"/>
          </a:xfrm>
        </p:spPr>
        <p:txBody>
          <a:bodyPr rtlCol="1">
            <a:normAutofit fontScale="92500"/>
          </a:bodyPr>
          <a:lstStyle/>
          <a:p>
            <a:pPr marL="0" indent="0" rtl="1">
              <a:buNone/>
            </a:pPr>
            <a:r>
              <a:rPr lang="he-IL" dirty="0">
                <a:latin typeface="Calibri" panose="020F0502020204030204" pitchFamily="34" charset="0"/>
                <a:ea typeface="Calibri" panose="020F0502020204030204" pitchFamily="34" charset="0"/>
                <a:cs typeface="Calibri" panose="020F0502020204030204" pitchFamily="34" charset="0"/>
              </a:rPr>
              <a:t>עם התקדמות הטכנולוגיה, צצות טכנולוגיות תוכנות זדוניות חדשות ודרכים לביצוע התקפות.</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 MP4 </a:t>
            </a:r>
            <a:r>
              <a:rPr lang="he-IL" dirty="0">
                <a:latin typeface="Calibri" panose="020F0502020204030204" pitchFamily="34" charset="0"/>
                <a:ea typeface="Calibri" panose="020F0502020204030204" pitchFamily="34" charset="0"/>
                <a:cs typeface="Calibri" panose="020F0502020204030204" pitchFamily="34" charset="0"/>
              </a:rPr>
              <a:t>הוא פורמט קבצי הווידאו הנפוץ ביותר בשל העובדה שהוא מספק וידאו באיכות גבוהה בגודל קטן יחסית </a:t>
            </a:r>
            <a:r>
              <a:rPr lang="he-IL" dirty="0" err="1">
                <a:latin typeface="Calibri" panose="020F0502020204030204" pitchFamily="34" charset="0"/>
                <a:ea typeface="Calibri" panose="020F0502020204030204" pitchFamily="34" charset="0"/>
                <a:cs typeface="Calibri" panose="020F0502020204030204" pitchFamily="34" charset="0"/>
              </a:rPr>
              <a:t>לפורמטי</a:t>
            </a:r>
            <a:r>
              <a:rPr lang="he-IL" dirty="0">
                <a:latin typeface="Calibri" panose="020F0502020204030204" pitchFamily="34" charset="0"/>
                <a:ea typeface="Calibri" panose="020F0502020204030204" pitchFamily="34" charset="0"/>
                <a:cs typeface="Calibri" panose="020F0502020204030204" pitchFamily="34" charset="0"/>
              </a:rPr>
              <a:t> וידאו אחרים, ומספק דחיסה ללא הפסדים לאחר עריכה ושמירה מחדש של הקבצים. קבצי וידאו אינם נחשבים בדרך כלל לסוגי קבצים זדוניים, אך ייתכן שתוכנות זדוניות מוטבעות בקובץ וידאו או מחופשות לקובץ וידאו. לכן, </a:t>
            </a:r>
            <a:r>
              <a:rPr lang="en-US" dirty="0">
                <a:latin typeface="Calibri" panose="020F0502020204030204" pitchFamily="34" charset="0"/>
                <a:ea typeface="Calibri" panose="020F0502020204030204" pitchFamily="34" charset="0"/>
                <a:cs typeface="Calibri" panose="020F0502020204030204" pitchFamily="34" charset="0"/>
              </a:rPr>
              <a:t>MP4 </a:t>
            </a:r>
            <a:r>
              <a:rPr lang="he-IL" dirty="0">
                <a:latin typeface="Calibri" panose="020F0502020204030204" pitchFamily="34" charset="0"/>
                <a:ea typeface="Calibri" panose="020F0502020204030204" pitchFamily="34" charset="0"/>
                <a:cs typeface="Calibri" panose="020F0502020204030204" pitchFamily="34" charset="0"/>
              </a:rPr>
              <a:t> נחשב למועמד טוב להטמעת תוכנות זדוניות של וידאו.</a:t>
            </a:r>
          </a:p>
        </p:txBody>
      </p:sp>
      <p:sp>
        <p:nvSpPr>
          <p:cNvPr id="3" name="תיבת טקסט 2">
            <a:extLst>
              <a:ext uri="{FF2B5EF4-FFF2-40B4-BE49-F238E27FC236}">
                <a16:creationId xmlns:a16="http://schemas.microsoft.com/office/drawing/2014/main" id="{35C7FC16-FACF-2951-5E46-C3AEBE269737}"/>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pic>
        <p:nvPicPr>
          <p:cNvPr id="2050" name="Picture 2" descr="Deep learning vs. machine learning – what's the difference? - IONOS">
            <a:extLst>
              <a:ext uri="{FF2B5EF4-FFF2-40B4-BE49-F238E27FC236}">
                <a16:creationId xmlns:a16="http://schemas.microsoft.com/office/drawing/2014/main" id="{211984E7-7231-A944-7EA2-2B3E041AC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450" y="5305425"/>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en-US" b="1" dirty="0">
                <a:latin typeface="Arial Rounded MT Bold" panose="020F0704030504030204" pitchFamily="34" charset="0"/>
                <a:ea typeface="Tahoma" panose="020B0604030504040204" pitchFamily="34" charset="0"/>
                <a:cs typeface="Tahoma" panose="020B0604030504040204" pitchFamily="34" charset="0"/>
              </a:rPr>
              <a:t>MP4</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p:txBody>
          <a:bodyPr/>
          <a:lstStyle/>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הנתונים בקובץ </a:t>
            </a:r>
            <a:r>
              <a:rPr lang="en-US" dirty="0">
                <a:latin typeface="Calibri" panose="020F0502020204030204" pitchFamily="34" charset="0"/>
                <a:ea typeface="Calibri" panose="020F0502020204030204" pitchFamily="34" charset="0"/>
                <a:cs typeface="Calibri" panose="020F0502020204030204" pitchFamily="34" charset="0"/>
              </a:rPr>
              <a:t>MP4</a:t>
            </a:r>
            <a:r>
              <a:rPr lang="he-IL" dirty="0">
                <a:latin typeface="Calibri" panose="020F0502020204030204" pitchFamily="34" charset="0"/>
                <a:ea typeface="Calibri" panose="020F0502020204030204" pitchFamily="34" charset="0"/>
                <a:cs typeface="Calibri" panose="020F0502020204030204" pitchFamily="34" charset="0"/>
              </a:rPr>
              <a:t> מחולקים לשני חלקים:</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(1) הנתונים הקשורים למדיה: כוללים זרמי וידאו, אודיו וכתוביות; </a:t>
            </a:r>
          </a:p>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(2) מטא נתונים: מפרט מידע על הנתונים המקוריים המסייע בזיהוי האופי והתכונות של נתונים אלה ומקל על השימוש, החיפוש והניהול של הסרטון כגון דגלים, חותמות זמן, קצב סיביות וכדומה.</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319297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היכן יכול להימצא תוכן זדוני?</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a:xfrm>
            <a:off x="1138019" y="1748529"/>
            <a:ext cx="9903419" cy="3541714"/>
          </a:xfrm>
        </p:spPr>
        <p:txBody>
          <a:bodyPr>
            <a:normAutofit/>
          </a:bodyPr>
          <a:lstStyle/>
          <a:p>
            <a:pPr marL="0" indent="0">
              <a:buNone/>
            </a:pPr>
            <a:r>
              <a:rPr lang="he-IL" sz="2800" dirty="0">
                <a:latin typeface="Calibri" panose="020F0502020204030204" pitchFamily="34" charset="0"/>
                <a:ea typeface="Calibri" panose="020F0502020204030204" pitchFamily="34" charset="0"/>
                <a:cs typeface="Calibri" panose="020F0502020204030204" pitchFamily="34" charset="0"/>
              </a:rPr>
              <a:t>הנזק בסרטון עשוי להיות ב-3 מקומות אפשריים: </a:t>
            </a:r>
          </a:p>
          <a:p>
            <a:pPr lvl="1"/>
            <a:r>
              <a:rPr lang="en-US" sz="2800" dirty="0">
                <a:latin typeface="Calibri" panose="020F0502020204030204" pitchFamily="34" charset="0"/>
                <a:ea typeface="Calibri" panose="020F0502020204030204" pitchFamily="34" charset="0"/>
                <a:cs typeface="Calibri" panose="020F0502020204030204" pitchFamily="34" charset="0"/>
              </a:rPr>
              <a:t>Header</a:t>
            </a:r>
            <a:r>
              <a:rPr lang="he-IL" sz="2800" dirty="0">
                <a:latin typeface="Calibri" panose="020F0502020204030204" pitchFamily="34" charset="0"/>
                <a:ea typeface="Calibri" panose="020F0502020204030204" pitchFamily="34" charset="0"/>
                <a:cs typeface="Calibri" panose="020F0502020204030204" pitchFamily="34" charset="0"/>
              </a:rPr>
              <a:t> הכותרת של הקובץ</a:t>
            </a:r>
          </a:p>
          <a:p>
            <a:pPr lvl="1"/>
            <a:r>
              <a:rPr lang="he-IL" sz="2800" dirty="0">
                <a:latin typeface="Calibri" panose="020F0502020204030204" pitchFamily="34" charset="0"/>
                <a:ea typeface="Calibri" panose="020F0502020204030204" pitchFamily="34" charset="0"/>
                <a:cs typeface="Calibri" panose="020F0502020204030204" pitchFamily="34" charset="0"/>
              </a:rPr>
              <a:t> נתוני הוידאו </a:t>
            </a:r>
          </a:p>
          <a:p>
            <a:pPr lvl="1"/>
            <a:r>
              <a:rPr lang="en-US" sz="2800" dirty="0">
                <a:latin typeface="Calibri" panose="020F0502020204030204" pitchFamily="34" charset="0"/>
                <a:ea typeface="Calibri" panose="020F0502020204030204" pitchFamily="34" charset="0"/>
                <a:cs typeface="Calibri" panose="020F0502020204030204" pitchFamily="34" charset="0"/>
              </a:rPr>
              <a:t>End Of File </a:t>
            </a:r>
            <a:r>
              <a:rPr lang="he-IL" sz="2800" dirty="0">
                <a:latin typeface="Calibri" panose="020F0502020204030204" pitchFamily="34" charset="0"/>
                <a:ea typeface="Calibri" panose="020F0502020204030204" pitchFamily="34" charset="0"/>
                <a:cs typeface="Calibri" panose="020F0502020204030204" pitchFamily="34" charset="0"/>
              </a:rPr>
              <a:t> (</a:t>
            </a:r>
            <a:r>
              <a:rPr lang="en-US" sz="2800" dirty="0">
                <a:latin typeface="Calibri" panose="020F0502020204030204" pitchFamily="34" charset="0"/>
                <a:ea typeface="Calibri" panose="020F0502020204030204" pitchFamily="34" charset="0"/>
                <a:cs typeface="Calibri" panose="020F0502020204030204" pitchFamily="34" charset="0"/>
              </a:rPr>
              <a:t>EOF</a:t>
            </a:r>
            <a:r>
              <a:rPr lang="he-IL" sz="2800" dirty="0">
                <a:latin typeface="Calibri" panose="020F0502020204030204" pitchFamily="34" charset="0"/>
                <a:ea typeface="Calibri" panose="020F0502020204030204" pitchFamily="34" charset="0"/>
                <a:cs typeface="Calibri" panose="020F0502020204030204" pitchFamily="34" charset="0"/>
              </a:rPr>
              <a:t>) - סוף קובץ</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he-IL" sz="2800" dirty="0">
                <a:latin typeface="Calibri" panose="020F0502020204030204" pitchFamily="34" charset="0"/>
                <a:ea typeface="Calibri" panose="020F0502020204030204" pitchFamily="34" charset="0"/>
                <a:cs typeface="Calibri" panose="020F0502020204030204" pitchFamily="34" charset="0"/>
              </a:rPr>
              <a:t>לכן אלה יהיו חלק מהבדיקות שנבצע ונוכל לתייג את ה-</a:t>
            </a:r>
            <a:r>
              <a:rPr lang="en-US" sz="2800" dirty="0">
                <a:latin typeface="Calibri" panose="020F0502020204030204" pitchFamily="34" charset="0"/>
                <a:ea typeface="Calibri" panose="020F0502020204030204" pitchFamily="34" charset="0"/>
                <a:cs typeface="Calibri" panose="020F0502020204030204" pitchFamily="34" charset="0"/>
              </a:rPr>
              <a:t>Data</a:t>
            </a:r>
            <a:r>
              <a:rPr lang="he-IL" sz="2800" dirty="0">
                <a:latin typeface="Calibri" panose="020F0502020204030204" pitchFamily="34" charset="0"/>
                <a:ea typeface="Calibri" panose="020F0502020204030204" pitchFamily="34" charset="0"/>
                <a:cs typeface="Calibri" panose="020F0502020204030204" pitchFamily="34" charset="0"/>
              </a:rPr>
              <a:t> בצורה מיטבית.</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81402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סטגנוגרפיה</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a:xfrm>
            <a:off x="1141115" y="1628800"/>
            <a:ext cx="9903419" cy="4162401"/>
          </a:xfrm>
        </p:spPr>
        <p:txBody>
          <a:bodyPr>
            <a:normAutofit/>
          </a:bodyPr>
          <a:lstStyle/>
          <a:p>
            <a:pPr>
              <a:buFont typeface="Wingdings" panose="05000000000000000000" pitchFamily="2" charset="2"/>
              <a:buChar char="v"/>
            </a:pPr>
            <a:r>
              <a:rPr lang="he-IL" dirty="0">
                <a:latin typeface="Calibri" panose="020F0502020204030204" pitchFamily="34" charset="0"/>
                <a:ea typeface="Calibri" panose="020F0502020204030204" pitchFamily="34" charset="0"/>
                <a:cs typeface="Calibri" panose="020F0502020204030204" pitchFamily="34" charset="0"/>
              </a:rPr>
              <a:t>סטגנוגרפיה היא תהליך של הטמעת מידע בסתר בתוך מקור נתונים מבלי לשנות את איכותו התפיסתית ולכן קשה לעין האנושית לזהות הסתרת מידע. </a:t>
            </a:r>
          </a:p>
          <a:p>
            <a:pPr>
              <a:buFont typeface="Wingdings" panose="05000000000000000000" pitchFamily="2" charset="2"/>
              <a:buChar char="v"/>
            </a:pPr>
            <a:r>
              <a:rPr lang="he-IL" dirty="0">
                <a:latin typeface="Calibri" panose="020F0502020204030204" pitchFamily="34" charset="0"/>
                <a:ea typeface="Calibri" panose="020F0502020204030204" pitchFamily="34" charset="0"/>
                <a:cs typeface="Calibri" panose="020F0502020204030204" pitchFamily="34" charset="0"/>
              </a:rPr>
              <a:t>השימוש הנפוץ ביותר בסטגנוגרפיה הוא להסתיר מידע שיכול להיות קובץ, קוד זדוני, הודעה, תמונה או וידאו ובדרך כלל ממיר אותם לקבצי מולטימדיה חלופיים מקבילים כגון תמונות, וידאו או אודיו. ישנן התקפות רבות המנצלות את המבנה של </a:t>
            </a:r>
            <a:r>
              <a:rPr lang="en-US" dirty="0">
                <a:latin typeface="Calibri" panose="020F0502020204030204" pitchFamily="34" charset="0"/>
                <a:ea typeface="Calibri" panose="020F0502020204030204" pitchFamily="34" charset="0"/>
                <a:cs typeface="Calibri" panose="020F0502020204030204" pitchFamily="34" charset="0"/>
              </a:rPr>
              <a:t> mp4 </a:t>
            </a:r>
            <a:r>
              <a:rPr lang="he-IL" dirty="0">
                <a:latin typeface="Calibri" panose="020F0502020204030204" pitchFamily="34" charset="0"/>
                <a:ea typeface="Calibri" panose="020F0502020204030204" pitchFamily="34" charset="0"/>
                <a:cs typeface="Calibri" panose="020F0502020204030204" pitchFamily="34" charset="0"/>
              </a:rPr>
              <a:t>לביצוע התקפות.</a:t>
            </a:r>
          </a:p>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לכן, נרצה לזהות את החדרת תוכנות זדוניות באמצעות שיטות זיהוי שונות כדי לאמן את מכונת הלמידה שלנו ולגרום לה לזהות מתי קובץ וידאו מכיל קובץ זדוני.</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pic>
        <p:nvPicPr>
          <p:cNvPr id="1026" name="Picture 2" descr="What is steganography? A complete guide to the ancient art of concealing  messages | The Daily Swig">
            <a:extLst>
              <a:ext uri="{FF2B5EF4-FFF2-40B4-BE49-F238E27FC236}">
                <a16:creationId xmlns:a16="http://schemas.microsoft.com/office/drawing/2014/main" id="{21C94925-39B4-B74C-6AAE-79A62EF62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6" y="5229200"/>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5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עבודות קודמות</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p:txBody>
          <a:bodyPr/>
          <a:lstStyle/>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בפרויקט הגמר ההסתמכות על עבודות קודמות היה בעיקר בכדי ללמוד על ההתקפות הקיימות בווידאו בכדי ללמוד איך לאתר מתי הקובץ מכיל זדוניות כלשהי.</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112037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כותרת 12"/>
          <p:cNvSpPr>
            <a:spLocks noGrp="1"/>
          </p:cNvSpPr>
          <p:nvPr>
            <p:ph type="title"/>
          </p:nvPr>
        </p:nvSpPr>
        <p:spPr>
          <a:xfrm>
            <a:off x="2271093" y="157645"/>
            <a:ext cx="8219526" cy="1229376"/>
          </a:xfrm>
          <a:solidFill>
            <a:schemeClr val="accent6">
              <a:lumMod val="40000"/>
              <a:lumOff val="60000"/>
            </a:schemeClr>
          </a:solidFill>
          <a:ln w="76200">
            <a:solidFill>
              <a:schemeClr val="bg2">
                <a:lumMod val="75000"/>
              </a:schemeClr>
            </a:solidFill>
          </a:ln>
        </p:spPr>
        <p:txBody>
          <a:bodyPr rtlCol="1">
            <a:normAutofit/>
          </a:bodyPr>
          <a:lstStyle/>
          <a:p>
            <a:pPr algn="ctr"/>
            <a:r>
              <a:rPr lang="he-IL" sz="4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תהליך עבודה</a:t>
            </a:r>
          </a:p>
        </p:txBody>
      </p:sp>
      <p:sp>
        <p:nvSpPr>
          <p:cNvPr id="3" name="תיבת טקסט 2">
            <a:extLst>
              <a:ext uri="{FF2B5EF4-FFF2-40B4-BE49-F238E27FC236}">
                <a16:creationId xmlns:a16="http://schemas.microsoft.com/office/drawing/2014/main" id="{35C7FC16-FACF-2951-5E46-C3AEBE269737}"/>
              </a:ext>
            </a:extLst>
          </p:cNvPr>
          <p:cNvSpPr txBox="1"/>
          <p:nvPr/>
        </p:nvSpPr>
        <p:spPr>
          <a:xfrm>
            <a:off x="11041438" y="116632"/>
            <a:ext cx="1147387" cy="253916"/>
          </a:xfrm>
          <a:prstGeom prst="rect">
            <a:avLst/>
          </a:prstGeom>
          <a:noFill/>
          <a:ln w="76200">
            <a:noFill/>
          </a:ln>
        </p:spPr>
        <p:txBody>
          <a:bodyPr wrap="square" rtlCol="1">
            <a:spAutoFit/>
          </a:bodyPr>
          <a:lstStyle/>
          <a:p>
            <a:r>
              <a:rPr lang="he-IL" sz="1050" dirty="0"/>
              <a:t>בס"ד</a:t>
            </a:r>
          </a:p>
        </p:txBody>
      </p:sp>
      <p:sp>
        <p:nvSpPr>
          <p:cNvPr id="2" name="מלבן 1">
            <a:extLst>
              <a:ext uri="{FF2B5EF4-FFF2-40B4-BE49-F238E27FC236}">
                <a16:creationId xmlns:a16="http://schemas.microsoft.com/office/drawing/2014/main" id="{6A27F450-1864-79B1-4CFF-4BA6D3A28E66}"/>
              </a:ext>
            </a:extLst>
          </p:cNvPr>
          <p:cNvSpPr/>
          <p:nvPr/>
        </p:nvSpPr>
        <p:spPr>
          <a:xfrm>
            <a:off x="9418154" y="1584441"/>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קריאת מאמרים אודות ווידאו המכיל זדוניות</a:t>
            </a:r>
          </a:p>
        </p:txBody>
      </p:sp>
      <p:sp>
        <p:nvSpPr>
          <p:cNvPr id="4" name="חץ: שמאלה 3">
            <a:extLst>
              <a:ext uri="{FF2B5EF4-FFF2-40B4-BE49-F238E27FC236}">
                <a16:creationId xmlns:a16="http://schemas.microsoft.com/office/drawing/2014/main" id="{651E775F-413E-0040-5673-B12F3A6B8F78}"/>
              </a:ext>
            </a:extLst>
          </p:cNvPr>
          <p:cNvSpPr/>
          <p:nvPr/>
        </p:nvSpPr>
        <p:spPr>
          <a:xfrm>
            <a:off x="8760442" y="2124501"/>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a:extLst>
              <a:ext uri="{FF2B5EF4-FFF2-40B4-BE49-F238E27FC236}">
                <a16:creationId xmlns:a16="http://schemas.microsoft.com/office/drawing/2014/main" id="{CE462AB3-D0E9-D65A-E36E-9DB67E40365E}"/>
              </a:ext>
            </a:extLst>
          </p:cNvPr>
          <p:cNvSpPr/>
          <p:nvPr/>
        </p:nvSpPr>
        <p:spPr>
          <a:xfrm>
            <a:off x="3605258" y="1602835"/>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התנסות ביצירת ווידאו בעלי תוכן זדוני</a:t>
            </a:r>
          </a:p>
        </p:txBody>
      </p:sp>
      <p:sp>
        <p:nvSpPr>
          <p:cNvPr id="6" name="מלבן 5">
            <a:extLst>
              <a:ext uri="{FF2B5EF4-FFF2-40B4-BE49-F238E27FC236}">
                <a16:creationId xmlns:a16="http://schemas.microsoft.com/office/drawing/2014/main" id="{1D89A2EF-EC08-C5FA-9E49-EF9D13B5E7A9}"/>
              </a:ext>
            </a:extLst>
          </p:cNvPr>
          <p:cNvSpPr/>
          <p:nvPr/>
        </p:nvSpPr>
        <p:spPr>
          <a:xfrm>
            <a:off x="3605258" y="5385536"/>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בחינת ובחירת האלגוריתם הטוב ביותר למשימה</a:t>
            </a:r>
          </a:p>
        </p:txBody>
      </p:sp>
      <p:sp>
        <p:nvSpPr>
          <p:cNvPr id="7" name="מלבן 6">
            <a:extLst>
              <a:ext uri="{FF2B5EF4-FFF2-40B4-BE49-F238E27FC236}">
                <a16:creationId xmlns:a16="http://schemas.microsoft.com/office/drawing/2014/main" id="{B86D5895-F252-2F97-0C22-A22366EB2F1D}"/>
              </a:ext>
            </a:extLst>
          </p:cNvPr>
          <p:cNvSpPr/>
          <p:nvPr/>
        </p:nvSpPr>
        <p:spPr>
          <a:xfrm>
            <a:off x="664767" y="3749903"/>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rtl="1"/>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תיוג של ה</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data-</a:t>
            </a: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algn="ctr" rtl="1"/>
            <a:endPar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מלבן 7">
            <a:extLst>
              <a:ext uri="{FF2B5EF4-FFF2-40B4-BE49-F238E27FC236}">
                <a16:creationId xmlns:a16="http://schemas.microsoft.com/office/drawing/2014/main" id="{40694FF3-04E9-E3CA-D744-6435D679AD39}"/>
              </a:ext>
            </a:extLst>
          </p:cNvPr>
          <p:cNvSpPr/>
          <p:nvPr/>
        </p:nvSpPr>
        <p:spPr>
          <a:xfrm>
            <a:off x="3635374" y="3749903"/>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בחינת המידע שהוצא מהסרטונים</a:t>
            </a:r>
          </a:p>
        </p:txBody>
      </p:sp>
      <p:sp>
        <p:nvSpPr>
          <p:cNvPr id="9" name="מלבן 8">
            <a:extLst>
              <a:ext uri="{FF2B5EF4-FFF2-40B4-BE49-F238E27FC236}">
                <a16:creationId xmlns:a16="http://schemas.microsoft.com/office/drawing/2014/main" id="{18D247E7-74F7-9143-47BC-0F5C126F2292}"/>
              </a:ext>
            </a:extLst>
          </p:cNvPr>
          <p:cNvSpPr/>
          <p:nvPr/>
        </p:nvSpPr>
        <p:spPr>
          <a:xfrm>
            <a:off x="683912" y="1584441"/>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הגדלת </a:t>
            </a:r>
            <a:br>
              <a:rPr lang="en-US"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br>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ה-</a:t>
            </a:r>
            <a:r>
              <a:rPr lang="en-US"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Dataset</a:t>
            </a:r>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 </a:t>
            </a:r>
          </a:p>
        </p:txBody>
      </p:sp>
      <p:sp>
        <p:nvSpPr>
          <p:cNvPr id="10" name="מלבן 9">
            <a:extLst>
              <a:ext uri="{FF2B5EF4-FFF2-40B4-BE49-F238E27FC236}">
                <a16:creationId xmlns:a16="http://schemas.microsoft.com/office/drawing/2014/main" id="{F09C99E0-301E-783C-314B-42DC538C8CB2}"/>
              </a:ext>
            </a:extLst>
          </p:cNvPr>
          <p:cNvSpPr/>
          <p:nvPr/>
        </p:nvSpPr>
        <p:spPr>
          <a:xfrm>
            <a:off x="6526462" y="1601415"/>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למידה עמוקה אודות הכנסת מידע זדוני </a:t>
            </a:r>
          </a:p>
        </p:txBody>
      </p:sp>
      <p:sp>
        <p:nvSpPr>
          <p:cNvPr id="11" name="מלבן 10">
            <a:extLst>
              <a:ext uri="{FF2B5EF4-FFF2-40B4-BE49-F238E27FC236}">
                <a16:creationId xmlns:a16="http://schemas.microsoft.com/office/drawing/2014/main" id="{1BFB68CE-0326-E7D1-2698-9A5F583FAA57}"/>
              </a:ext>
            </a:extLst>
          </p:cNvPr>
          <p:cNvSpPr/>
          <p:nvPr/>
        </p:nvSpPr>
        <p:spPr>
          <a:xfrm>
            <a:off x="6526462" y="5404211"/>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2000" b="1" dirty="0">
                <a:solidFill>
                  <a:schemeClr val="bg1"/>
                </a:solidFill>
                <a:latin typeface="Calibri" panose="020F0502020204030204" pitchFamily="34" charset="0"/>
                <a:ea typeface="Calibri" panose="020F0502020204030204" pitchFamily="34" charset="0"/>
                <a:cs typeface="Calibri" panose="020F0502020204030204" pitchFamily="34" charset="0"/>
              </a:rPr>
              <a:t>שימוש בכלים נוספים בכדי להוסיף </a:t>
            </a: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features</a:t>
            </a:r>
            <a:endParaRPr lang="he-IL"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מלבן 11">
            <a:extLst>
              <a:ext uri="{FF2B5EF4-FFF2-40B4-BE49-F238E27FC236}">
                <a16:creationId xmlns:a16="http://schemas.microsoft.com/office/drawing/2014/main" id="{61BE0DF6-8462-48BB-1A11-A8A965F544FF}"/>
              </a:ext>
            </a:extLst>
          </p:cNvPr>
          <p:cNvSpPr/>
          <p:nvPr/>
        </p:nvSpPr>
        <p:spPr>
          <a:xfrm>
            <a:off x="6519263" y="3749903"/>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הוצאת מידע מהסרטונים </a:t>
            </a:r>
          </a:p>
        </p:txBody>
      </p:sp>
      <p:sp>
        <p:nvSpPr>
          <p:cNvPr id="16" name="חץ: שמאלה 15">
            <a:extLst>
              <a:ext uri="{FF2B5EF4-FFF2-40B4-BE49-F238E27FC236}">
                <a16:creationId xmlns:a16="http://schemas.microsoft.com/office/drawing/2014/main" id="{B274026F-8FBA-A9F1-94E6-FD4914228B9D}"/>
              </a:ext>
            </a:extLst>
          </p:cNvPr>
          <p:cNvSpPr/>
          <p:nvPr/>
        </p:nvSpPr>
        <p:spPr>
          <a:xfrm>
            <a:off x="2967238" y="4228619"/>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חץ: שמאלה 16">
            <a:extLst>
              <a:ext uri="{FF2B5EF4-FFF2-40B4-BE49-F238E27FC236}">
                <a16:creationId xmlns:a16="http://schemas.microsoft.com/office/drawing/2014/main" id="{BAA93158-F875-9BE5-C85F-0DDDC5A7DA70}"/>
              </a:ext>
            </a:extLst>
          </p:cNvPr>
          <p:cNvSpPr/>
          <p:nvPr/>
        </p:nvSpPr>
        <p:spPr>
          <a:xfrm>
            <a:off x="8775113" y="4301452"/>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חץ: שמאלה 17">
            <a:extLst>
              <a:ext uri="{FF2B5EF4-FFF2-40B4-BE49-F238E27FC236}">
                <a16:creationId xmlns:a16="http://schemas.microsoft.com/office/drawing/2014/main" id="{8363B8FA-1789-E66A-CA13-0056479C76A9}"/>
              </a:ext>
            </a:extLst>
          </p:cNvPr>
          <p:cNvSpPr/>
          <p:nvPr/>
        </p:nvSpPr>
        <p:spPr>
          <a:xfrm>
            <a:off x="5867699" y="4228619"/>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חץ: שמאלה 18">
            <a:extLst>
              <a:ext uri="{FF2B5EF4-FFF2-40B4-BE49-F238E27FC236}">
                <a16:creationId xmlns:a16="http://schemas.microsoft.com/office/drawing/2014/main" id="{55057FEA-9E80-F6A6-BBD6-E07664791A17}"/>
              </a:ext>
            </a:extLst>
          </p:cNvPr>
          <p:cNvSpPr/>
          <p:nvPr/>
        </p:nvSpPr>
        <p:spPr>
          <a:xfrm>
            <a:off x="5830311" y="5925596"/>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שמאלה 19">
            <a:extLst>
              <a:ext uri="{FF2B5EF4-FFF2-40B4-BE49-F238E27FC236}">
                <a16:creationId xmlns:a16="http://schemas.microsoft.com/office/drawing/2014/main" id="{BA8FB30D-1DD9-1BB1-FD37-977C0A9E554D}"/>
              </a:ext>
            </a:extLst>
          </p:cNvPr>
          <p:cNvSpPr/>
          <p:nvPr/>
        </p:nvSpPr>
        <p:spPr>
          <a:xfrm>
            <a:off x="2909032" y="2154990"/>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שמאלה 20">
            <a:extLst>
              <a:ext uri="{FF2B5EF4-FFF2-40B4-BE49-F238E27FC236}">
                <a16:creationId xmlns:a16="http://schemas.microsoft.com/office/drawing/2014/main" id="{6609AA1C-E6EB-58D5-9B98-A5BB4E88F8B8}"/>
              </a:ext>
            </a:extLst>
          </p:cNvPr>
          <p:cNvSpPr/>
          <p:nvPr/>
        </p:nvSpPr>
        <p:spPr>
          <a:xfrm>
            <a:off x="5804792" y="2168889"/>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מלבן 21">
            <a:extLst>
              <a:ext uri="{FF2B5EF4-FFF2-40B4-BE49-F238E27FC236}">
                <a16:creationId xmlns:a16="http://schemas.microsoft.com/office/drawing/2014/main" id="{CD4FD7FE-35A0-3A9D-F0D5-B97F303444C0}"/>
              </a:ext>
            </a:extLst>
          </p:cNvPr>
          <p:cNvSpPr/>
          <p:nvPr/>
        </p:nvSpPr>
        <p:spPr>
          <a:xfrm>
            <a:off x="9449712" y="3756869"/>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sz="2000" dirty="0">
              <a:solidFill>
                <a:schemeClr val="bg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endParaRPr>
          </a:p>
          <a:p>
            <a:pPr algn="ctr"/>
            <a:r>
              <a:rPr lang="en-US" sz="2000" dirty="0">
                <a:solidFill>
                  <a:schemeClr val="bg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t>Data exploration</a:t>
            </a:r>
            <a:endParaRPr lang="he-IL" sz="2000" dirty="0">
              <a:solidFill>
                <a:schemeClr val="bg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endParaRPr>
          </a:p>
          <a:p>
            <a:pPr algn="ctr"/>
            <a:endParaRPr lang="en-US" sz="2000" b="1" kern="1200" dirty="0">
              <a:solidFill>
                <a:schemeClr val="bg1"/>
              </a:solidFill>
              <a:effectLst>
                <a:outerShdw blurRad="38100" dist="38100" dir="2700000" algn="tl">
                  <a:srgbClr val="000000">
                    <a:alpha val="43137"/>
                  </a:srgbClr>
                </a:outerShdw>
              </a:effectLst>
              <a:latin typeface="Arial Rounded MT Bold" panose="020F0704030504030204" pitchFamily="34" charset="0"/>
              <a:ea typeface="+mj-ea"/>
              <a:cs typeface="+mj-cs"/>
            </a:endParaRPr>
          </a:p>
        </p:txBody>
      </p:sp>
      <p:sp>
        <p:nvSpPr>
          <p:cNvPr id="24" name="חץ: שמאלה 23">
            <a:extLst>
              <a:ext uri="{FF2B5EF4-FFF2-40B4-BE49-F238E27FC236}">
                <a16:creationId xmlns:a16="http://schemas.microsoft.com/office/drawing/2014/main" id="{C783E593-6749-C19A-5758-17F3E5DCCD50}"/>
              </a:ext>
            </a:extLst>
          </p:cNvPr>
          <p:cNvSpPr/>
          <p:nvPr/>
        </p:nvSpPr>
        <p:spPr>
          <a:xfrm>
            <a:off x="8760442" y="5894320"/>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חץ: שמאלה 13">
            <a:extLst>
              <a:ext uri="{FF2B5EF4-FFF2-40B4-BE49-F238E27FC236}">
                <a16:creationId xmlns:a16="http://schemas.microsoft.com/office/drawing/2014/main" id="{C0329107-630C-D30D-ADFA-B17B152F5942}"/>
              </a:ext>
            </a:extLst>
          </p:cNvPr>
          <p:cNvSpPr/>
          <p:nvPr/>
        </p:nvSpPr>
        <p:spPr>
          <a:xfrm>
            <a:off x="11708486" y="4296928"/>
            <a:ext cx="374877" cy="248195"/>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877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D341B-CEF2-8339-455E-7EE653E5B0ED}"/>
              </a:ext>
            </a:extLst>
          </p:cNvPr>
          <p:cNvSpPr>
            <a:spLocks noGrp="1"/>
          </p:cNvSpPr>
          <p:nvPr>
            <p:ph type="title"/>
          </p:nvPr>
        </p:nvSpPr>
        <p:spPr>
          <a:xfrm>
            <a:off x="1053852" y="606852"/>
            <a:ext cx="9903418" cy="1144737"/>
          </a:xfrm>
        </p:spPr>
        <p:txBody>
          <a:bodyPr/>
          <a:lstStyle/>
          <a:p>
            <a:pPr algn="ctr"/>
            <a:r>
              <a:rPr lang="he-IL"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שלבים חשובים בתהליך</a:t>
            </a:r>
            <a:endParaRPr lang="he-IL" b="1"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תוכן 2">
            <a:extLst>
              <a:ext uri="{FF2B5EF4-FFF2-40B4-BE49-F238E27FC236}">
                <a16:creationId xmlns:a16="http://schemas.microsoft.com/office/drawing/2014/main" id="{7C6467A5-8000-F6F7-F33E-6584AD0A14E4}"/>
              </a:ext>
            </a:extLst>
          </p:cNvPr>
          <p:cNvSpPr>
            <a:spLocks noGrp="1"/>
          </p:cNvSpPr>
          <p:nvPr>
            <p:ph idx="1"/>
          </p:nvPr>
        </p:nvSpPr>
        <p:spPr>
          <a:xfrm>
            <a:off x="667023" y="1556792"/>
            <a:ext cx="10854778" cy="4837379"/>
          </a:xfrm>
        </p:spPr>
        <p:txBody>
          <a:bodyPr>
            <a:normAutofit/>
          </a:bodyPr>
          <a:lstStyle/>
          <a:p>
            <a:pPr marL="0" indent="0" algn="ctr">
              <a:lnSpc>
                <a:spcPct val="110000"/>
              </a:lnSpc>
              <a:buNone/>
            </a:pPr>
            <a:r>
              <a:rPr lang="he-IL" sz="2600" b="1" dirty="0">
                <a:solidFill>
                  <a:schemeClr val="bg2">
                    <a:lumMod val="20000"/>
                    <a:lumOff val="80000"/>
                  </a:schemeClr>
                </a:solidFill>
                <a:latin typeface="Arial Rounded MT Bold" panose="020F0704030504030204" pitchFamily="34" charset="0"/>
                <a:ea typeface="Calibri" panose="020F0502020204030204" pitchFamily="34" charset="0"/>
                <a:cs typeface="Calibri" panose="020F0502020204030204" pitchFamily="34" charset="0"/>
              </a:rPr>
              <a:t>מאמרים</a:t>
            </a:r>
          </a:p>
          <a:p>
            <a:pPr marL="0" indent="0" algn="ctr">
              <a:lnSpc>
                <a:spcPct val="110000"/>
              </a:lnSpc>
              <a:buNone/>
            </a:pPr>
            <a:r>
              <a:rPr lang="he-IL" sz="2600" dirty="0">
                <a:ln w="0"/>
                <a:solidFill>
                  <a:schemeClr val="accent6">
                    <a:lumMod val="20000"/>
                    <a:lumOff val="80000"/>
                  </a:schemeClr>
                </a:solidFill>
                <a:latin typeface="Calibri" panose="020F0502020204030204" pitchFamily="34" charset="0"/>
                <a:ea typeface="Calibri" panose="020F0502020204030204" pitchFamily="34" charset="0"/>
                <a:cs typeface="Calibri" panose="020F0502020204030204" pitchFamily="34" charset="0"/>
              </a:rPr>
              <a:t>הכילו מידע אודות מבנה הווידאו, על התקפות של ווידאו, על דפוסים חוזרים של ההתקפות, על איך להוציא מידע יעיל מסרטוני ווידאו.</a:t>
            </a:r>
          </a:p>
          <a:p>
            <a:pPr marL="0" indent="0" algn="ctr">
              <a:lnSpc>
                <a:spcPct val="110000"/>
              </a:lnSpc>
              <a:buNone/>
            </a:pPr>
            <a:r>
              <a:rPr lang="he-IL" sz="2600" b="1" dirty="0">
                <a:ln w="0"/>
                <a:solidFill>
                  <a:schemeClr val="bg2">
                    <a:lumMod val="20000"/>
                    <a:lumOff val="80000"/>
                  </a:schemeClr>
                </a:solidFill>
                <a:latin typeface="Arial Rounded MT Bold" panose="020F0704030504030204" pitchFamily="34" charset="0"/>
                <a:ea typeface="Calibri" panose="020F0502020204030204" pitchFamily="34" charset="0"/>
                <a:cs typeface="Calibri" panose="020F0502020204030204" pitchFamily="34" charset="0"/>
              </a:rPr>
              <a:t>יצירת סרטוני ווידאו בעל תוכן זדוני</a:t>
            </a:r>
          </a:p>
          <a:p>
            <a:pPr marL="0" indent="0" algn="ctr">
              <a:lnSpc>
                <a:spcPct val="110000"/>
              </a:lnSpc>
              <a:buNone/>
            </a:pPr>
            <a:r>
              <a:rPr lang="he-IL" sz="260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כמעט ואין סרטונים זדוניים באינטרנט לכן יצאתי סרטונים נוספים. יצירת הסרטונים תרמה ל</a:t>
            </a:r>
            <a:r>
              <a:rPr lang="he-IL"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הגדלת ה-</a:t>
            </a:r>
            <a:r>
              <a:rPr lang="en-US"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Dataset</a:t>
            </a:r>
            <a:r>
              <a:rPr lang="he-IL"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בכדי לאמן טוב יותר את המכונה, למידה אודות חיפוש </a:t>
            </a:r>
            <a:r>
              <a:rPr lang="en-US"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malware</a:t>
            </a:r>
            <a:r>
              <a:rPr lang="he-IL"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והתנסות בהכנסת/הוצאת תוכן זדוני מווידאו.</a:t>
            </a:r>
            <a:endParaRPr lang="he-IL" sz="2600" dirty="0">
              <a:ln w="0"/>
              <a:solidFill>
                <a:schemeClr val="accent6">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110000"/>
              </a:lnSpc>
              <a:buNone/>
            </a:pPr>
            <a:br>
              <a:rPr lang="he-IL" sz="2400" b="1" u="sng" dirty="0">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br>
            <a:endParaRPr lang="he-IL" sz="2400" dirty="0">
              <a:solidFill>
                <a:schemeClr val="accent6">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a:lnSpc>
                <a:spcPct val="110000"/>
              </a:lnSpc>
            </a:pPr>
            <a:endParaRPr lang="he-IL" sz="2400" cap="none" spc="0" dirty="0">
              <a:ln w="0"/>
              <a:effectLst>
                <a:outerShdw blurRad="38100" dist="38100" dir="2700000" algn="tl">
                  <a:srgbClr val="000000">
                    <a:alpha val="43137"/>
                  </a:srgbClr>
                </a:outerShdw>
              </a:effectLst>
              <a:latin typeface="Arial Rounded MT Bold" panose="020F0704030504030204" pitchFamily="34" charset="0"/>
            </a:endParaRPr>
          </a:p>
          <a:p>
            <a:pPr marL="0" indent="0">
              <a:lnSpc>
                <a:spcPct val="110000"/>
              </a:lnSpc>
              <a:buNone/>
            </a:pPr>
            <a:endParaRPr lang="he-IL" dirty="0"/>
          </a:p>
        </p:txBody>
      </p:sp>
      <p:sp>
        <p:nvSpPr>
          <p:cNvPr id="4" name="תיבת טקסט 3">
            <a:extLst>
              <a:ext uri="{FF2B5EF4-FFF2-40B4-BE49-F238E27FC236}">
                <a16:creationId xmlns:a16="http://schemas.microsoft.com/office/drawing/2014/main" id="{960FC4E4-700B-4935-E19C-0FB7963D7A35}"/>
              </a:ext>
            </a:extLst>
          </p:cNvPr>
          <p:cNvSpPr txBox="1"/>
          <p:nvPr/>
        </p:nvSpPr>
        <p:spPr>
          <a:xfrm>
            <a:off x="11193839" y="269032"/>
            <a:ext cx="517198"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358399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D341B-CEF2-8339-455E-7EE653E5B0ED}"/>
              </a:ext>
            </a:extLst>
          </p:cNvPr>
          <p:cNvSpPr>
            <a:spLocks noGrp="1"/>
          </p:cNvSpPr>
          <p:nvPr>
            <p:ph type="title"/>
          </p:nvPr>
        </p:nvSpPr>
        <p:spPr>
          <a:xfrm>
            <a:off x="909836" y="522948"/>
            <a:ext cx="9903418" cy="1144737"/>
          </a:xfrm>
        </p:spPr>
        <p:txBody>
          <a:bodyPr/>
          <a:lstStyle/>
          <a:p>
            <a:pPr algn="ctr"/>
            <a:r>
              <a:rPr lang="he-IL"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שלבים חשובים בתהליך</a:t>
            </a:r>
            <a:endParaRPr lang="he-IL" dirty="0"/>
          </a:p>
        </p:txBody>
      </p:sp>
      <p:sp>
        <p:nvSpPr>
          <p:cNvPr id="3" name="מציין מיקום תוכן 2">
            <a:extLst>
              <a:ext uri="{FF2B5EF4-FFF2-40B4-BE49-F238E27FC236}">
                <a16:creationId xmlns:a16="http://schemas.microsoft.com/office/drawing/2014/main" id="{7C6467A5-8000-F6F7-F33E-6584AD0A14E4}"/>
              </a:ext>
            </a:extLst>
          </p:cNvPr>
          <p:cNvSpPr>
            <a:spLocks noGrp="1"/>
          </p:cNvSpPr>
          <p:nvPr>
            <p:ph idx="1"/>
          </p:nvPr>
        </p:nvSpPr>
        <p:spPr>
          <a:xfrm>
            <a:off x="477788" y="1844824"/>
            <a:ext cx="10854778" cy="4744144"/>
          </a:xfrm>
        </p:spPr>
        <p:txBody>
          <a:bodyPr>
            <a:normAutofit/>
          </a:bodyPr>
          <a:lstStyle/>
          <a:p>
            <a:pPr marL="0" indent="0" algn="ctr">
              <a:lnSpc>
                <a:spcPct val="110000"/>
              </a:lnSpc>
              <a:buNone/>
            </a:pPr>
            <a:r>
              <a:rPr lang="en-US" sz="2400" b="1"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t>Data exploration</a:t>
            </a:r>
            <a:endParaRPr lang="he-IL" sz="2400" b="1"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endParaRPr>
          </a:p>
          <a:p>
            <a:pPr marL="0" indent="0" algn="ctr">
              <a:lnSpc>
                <a:spcPct val="110000"/>
              </a:lnSpc>
              <a:buNone/>
            </a:pPr>
            <a:r>
              <a:rPr lang="he-IL"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מאפשר הבנה מעמיקה יותר של מערך נתונים, מה שמקל על הניווט והשימוש בנתונים מאוחר יותר. </a:t>
            </a:r>
          </a:p>
          <a:p>
            <a:pPr marL="0" indent="0">
              <a:lnSpc>
                <a:spcPct val="110000"/>
              </a:lnSpc>
              <a:buNone/>
            </a:pPr>
            <a:endParaRPr lang="he-IL" sz="2400" cap="none" spc="0" dirty="0">
              <a:ln w="0"/>
              <a:effectLst>
                <a:outerShdw blurRad="38100" dist="38100" dir="2700000" algn="tl">
                  <a:srgbClr val="000000">
                    <a:alpha val="43137"/>
                  </a:srgbClr>
                </a:outerShdw>
              </a:effectLst>
              <a:latin typeface="Arial Rounded MT Bold" panose="020F0704030504030204" pitchFamily="34" charset="0"/>
            </a:endParaRPr>
          </a:p>
          <a:p>
            <a:pPr marL="0" indent="0" algn="ctr">
              <a:lnSpc>
                <a:spcPct val="110000"/>
              </a:lnSpc>
              <a:buNone/>
            </a:pPr>
            <a:r>
              <a:rPr lang="en-US" sz="2400" b="1" kern="1200"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mj-ea"/>
                <a:cs typeface="+mj-cs"/>
              </a:rPr>
              <a:t>Normalization</a:t>
            </a:r>
          </a:p>
          <a:p>
            <a:pPr marL="0" indent="0">
              <a:lnSpc>
                <a:spcPct val="110000"/>
              </a:lnSpc>
              <a:buNone/>
            </a:pPr>
            <a:r>
              <a:rPr lang="he-IL" sz="2400" dirty="0">
                <a:latin typeface="Calibri" panose="020F0502020204030204" pitchFamily="34" charset="0"/>
                <a:ea typeface="Calibri" panose="020F0502020204030204" pitchFamily="34" charset="0"/>
                <a:cs typeface="Calibri" panose="020F0502020204030204" pitchFamily="34" charset="0"/>
              </a:rPr>
              <a:t>מטרת הנורמליזציה היא לשנות את ערכי העמודות המספריות במערך הנתונים לשימוש בקנה מידה משותף, מבלי לעוות הבדלים בטווחי הערכים או לאבד מידע.</a:t>
            </a:r>
          </a:p>
          <a:p>
            <a:pPr marL="0" indent="0">
              <a:lnSpc>
                <a:spcPct val="110000"/>
              </a:lnSpc>
              <a:buNone/>
            </a:pPr>
            <a:endParaRPr lang="he-IL" dirty="0"/>
          </a:p>
        </p:txBody>
      </p:sp>
      <p:sp>
        <p:nvSpPr>
          <p:cNvPr id="4" name="תיבת טקסט 3">
            <a:extLst>
              <a:ext uri="{FF2B5EF4-FFF2-40B4-BE49-F238E27FC236}">
                <a16:creationId xmlns:a16="http://schemas.microsoft.com/office/drawing/2014/main" id="{960FC4E4-700B-4935-E19C-0FB7963D7A35}"/>
              </a:ext>
            </a:extLst>
          </p:cNvPr>
          <p:cNvSpPr txBox="1"/>
          <p:nvPr/>
        </p:nvSpPr>
        <p:spPr>
          <a:xfrm>
            <a:off x="11193839" y="269032"/>
            <a:ext cx="517198"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170942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מעגל">
  <a:themeElements>
    <a:clrScheme name="מעגל">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מעגל">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עגל">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ערכת נושא של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ערכת נושא של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מעגל</Template>
  <TotalTime>1474</TotalTime>
  <Words>534</Words>
  <Application>Microsoft Office PowerPoint</Application>
  <PresentationFormat>מותאם אישית</PresentationFormat>
  <Paragraphs>67</Paragraphs>
  <Slides>13</Slides>
  <Notes>3</Notes>
  <HiddenSlides>0</HiddenSlides>
  <MMClips>2</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13</vt:i4>
      </vt:variant>
    </vt:vector>
  </HeadingPairs>
  <TitlesOfParts>
    <vt:vector size="20" baseType="lpstr">
      <vt:lpstr>Arial</vt:lpstr>
      <vt:lpstr>Arial Rounded MT Bold</vt:lpstr>
      <vt:lpstr>Calibri</vt:lpstr>
      <vt:lpstr>Tahoma</vt:lpstr>
      <vt:lpstr>Tw Cen MT</vt:lpstr>
      <vt:lpstr>Wingdings</vt:lpstr>
      <vt:lpstr>מעגל</vt:lpstr>
      <vt:lpstr>Final project in the Methods for detecting cyber attacks course </vt:lpstr>
      <vt:lpstr>הנושא של פרויקט הגמר: בניית מכונת למידה שיודעת לזהות ווידאו זדוני</vt:lpstr>
      <vt:lpstr>MP4</vt:lpstr>
      <vt:lpstr>היכן יכול להימצא תוכן זדוני?</vt:lpstr>
      <vt:lpstr>סטגנוגרפיה</vt:lpstr>
      <vt:lpstr>עבודות קודמות</vt:lpstr>
      <vt:lpstr>תהליך עבודה</vt:lpstr>
      <vt:lpstr>שלבים חשובים בתהליך</vt:lpstr>
      <vt:lpstr>שלבים חשובים בתהליך</vt:lpstr>
      <vt:lpstr>RESULTS</vt:lpstr>
      <vt:lpstr>DOCKER </vt:lpstr>
      <vt:lpstr>מצגת של PowerPoint‏</vt:lpstr>
      <vt:lpstr>תודה על ההקשבה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מטלת סיום : קורס הגנת פרוטוקולי תקשורת</dc:title>
  <dc:creator>רז אלבז</dc:creator>
  <cp:lastModifiedBy>רז אלבז</cp:lastModifiedBy>
  <cp:revision>33</cp:revision>
  <dcterms:created xsi:type="dcterms:W3CDTF">2022-09-03T11:59:20Z</dcterms:created>
  <dcterms:modified xsi:type="dcterms:W3CDTF">2023-02-25T09:29:33Z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